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3" r:id="rId2"/>
    <p:sldId id="273" r:id="rId3"/>
    <p:sldId id="282" r:id="rId4"/>
    <p:sldId id="262" r:id="rId5"/>
    <p:sldId id="263" r:id="rId6"/>
    <p:sldId id="268" r:id="rId7"/>
    <p:sldId id="270" r:id="rId8"/>
    <p:sldId id="271" r:id="rId9"/>
    <p:sldId id="272" r:id="rId10"/>
    <p:sldId id="274" r:id="rId11"/>
    <p:sldId id="275" r:id="rId12"/>
    <p:sldId id="277" r:id="rId13"/>
    <p:sldId id="278" r:id="rId14"/>
    <p:sldId id="279" r:id="rId15"/>
    <p:sldId id="280" r:id="rId16"/>
    <p:sldId id="28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p:restoredTop sz="94694"/>
  </p:normalViewPr>
  <p:slideViewPr>
    <p:cSldViewPr snapToGrid="0" snapToObjects="1">
      <p:cViewPr>
        <p:scale>
          <a:sx n="151" d="100"/>
          <a:sy n="151" d="100"/>
        </p:scale>
        <p:origin x="-4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45172-F166-4549-B830-9E03701AD27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A9DEB4A-5DFA-AB4C-8D1D-960520A476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91D65F6-BA4D-9D4F-8BB4-515521C61E13}"/>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0B5326AE-6EDB-3944-958B-2FD5C0C976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EE7F0A0-490D-6542-9D63-DB2E89B3B93D}"/>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30145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FEF04-87D7-9C4F-BBF4-601C0797C82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4BEF50C-B0B2-4148-AE69-1B8B75B0415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578DEA-A003-454F-8028-B4DBD824E531}"/>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33237C75-CD69-CB48-8FEE-3E72AE3B376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E75FF4E-E871-2640-B802-5881D649993F}"/>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58386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301D09E-8637-0644-80BE-16C58A4B860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75551C5-00B0-EB46-9C0A-E310459B125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48E8C86-E5B5-AE40-930C-E8195C0A0132}"/>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3527475F-40A4-0B48-B077-22890F5D052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BEA125-639C-AB42-8DE9-7063975DEE9D}"/>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47995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F7359-3E53-6748-8C88-E8F0485606C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1D9E5D7-3004-C249-9F53-29BC52CD422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BCAF16B-190F-B848-BF73-1FB655F644BF}"/>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10DBD429-9320-6546-841B-14DA93240F0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990E4B8-9E79-9349-BC11-7A9AB21AF2EC}"/>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359978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457E4-4C0E-2247-803C-7DAD2740180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18017CC-15DA-EB47-8BD2-005A4C716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61C527-B3F8-A345-A488-09F776FC3ABF}"/>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7F80506D-F0EB-754D-9433-BDBFC8BFAA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26A5D9D-E817-7D40-A87A-62A73109050B}"/>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248817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54B54-C62A-6945-95CC-2A618B70B83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7C71AF0-8A5F-9F42-A858-B0758C144D4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AB3A4CD-C3F1-4842-A01B-E9D6BC4E654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11C8BC7-89AE-5047-B994-68BD72EFDBE9}"/>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6" name="页脚占位符 5">
            <a:extLst>
              <a:ext uri="{FF2B5EF4-FFF2-40B4-BE49-F238E27FC236}">
                <a16:creationId xmlns:a16="http://schemas.microsoft.com/office/drawing/2014/main" id="{D54DBA30-8359-AE41-8FC9-CB9D9651B8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1D707ED-381A-CE41-95D7-257BA17406DF}"/>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220769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ACCB5-A945-1D4F-A5F8-DF4378EBC15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05CD072-8F45-D244-9823-D27A8192F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AF358AC-4517-DE4D-A413-A6C5CB5ED5B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10EDAF0-FD73-7741-A0DE-46C9D89E59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2C5CBCB-E1E4-8249-9EA5-AC49D897F6E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69AA3E2-9912-374C-A9D6-0F5E815991E1}"/>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8" name="页脚占位符 7">
            <a:extLst>
              <a:ext uri="{FF2B5EF4-FFF2-40B4-BE49-F238E27FC236}">
                <a16:creationId xmlns:a16="http://schemas.microsoft.com/office/drawing/2014/main" id="{66A291A5-2E41-1246-AD79-8D34F20B210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B61C36F-46D3-0E46-9B4E-32E52E2184D3}"/>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16813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81F63-2286-0A46-87BE-15E46FC1092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3AE811-8BA6-F846-8B49-6E67CE4149D7}"/>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4" name="页脚占位符 3">
            <a:extLst>
              <a:ext uri="{FF2B5EF4-FFF2-40B4-BE49-F238E27FC236}">
                <a16:creationId xmlns:a16="http://schemas.microsoft.com/office/drawing/2014/main" id="{89E8F848-AB02-494A-BA7F-1CCFBED00E9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5C15D15-FFD2-BD48-8B33-B655D3023BB7}"/>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212100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FD1B63-4BA7-B047-BE5B-BD70EAD401B3}"/>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3" name="页脚占位符 2">
            <a:extLst>
              <a:ext uri="{FF2B5EF4-FFF2-40B4-BE49-F238E27FC236}">
                <a16:creationId xmlns:a16="http://schemas.microsoft.com/office/drawing/2014/main" id="{9902BD31-A906-3046-8C1F-87E93F24D94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D08E479-B47D-2C4B-BC4C-011934D50296}"/>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381049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5CCE9-948B-EB44-B3A9-7D74E834D77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F20C610-1CDC-364A-B309-6E256E2DD9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E92C99D-091F-9B46-9E47-5E235B3BE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408FF7E-35B1-6249-A018-9B8E44DFCA74}"/>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6" name="页脚占位符 5">
            <a:extLst>
              <a:ext uri="{FF2B5EF4-FFF2-40B4-BE49-F238E27FC236}">
                <a16:creationId xmlns:a16="http://schemas.microsoft.com/office/drawing/2014/main" id="{15A6A962-FBAE-0D4A-A576-8A1D282DCD0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C4E03DA-1209-504E-9175-7E42CFCA66B4}"/>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33828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D7ABA-834F-FA4C-B5FC-65BF41E8E52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865E442-25FF-CF49-8618-56B7E02D90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42F643E-2DD8-A444-8CBB-1250ADB60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842ACBF-86B0-4844-937B-615C5384E1E8}"/>
              </a:ext>
            </a:extLst>
          </p:cNvPr>
          <p:cNvSpPr>
            <a:spLocks noGrp="1"/>
          </p:cNvSpPr>
          <p:nvPr>
            <p:ph type="dt" sz="half" idx="10"/>
          </p:nvPr>
        </p:nvSpPr>
        <p:spPr/>
        <p:txBody>
          <a:bodyPr/>
          <a:lstStyle/>
          <a:p>
            <a:fld id="{1FDC551A-4C17-BD4F-B48C-2ED04A277CBE}" type="datetimeFigureOut">
              <a:rPr kumimoji="1" lang="zh-CN" altLang="en-US" smtClean="0"/>
              <a:t>2019/12/18</a:t>
            </a:fld>
            <a:endParaRPr kumimoji="1" lang="zh-CN" altLang="en-US"/>
          </a:p>
        </p:txBody>
      </p:sp>
      <p:sp>
        <p:nvSpPr>
          <p:cNvPr id="6" name="页脚占位符 5">
            <a:extLst>
              <a:ext uri="{FF2B5EF4-FFF2-40B4-BE49-F238E27FC236}">
                <a16:creationId xmlns:a16="http://schemas.microsoft.com/office/drawing/2014/main" id="{EF7E433C-F24B-EC41-B8CD-7EC94C073EF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3C95EE0-4C47-FE4F-8C8A-CBACB8679F52}"/>
              </a:ext>
            </a:extLst>
          </p:cNvPr>
          <p:cNvSpPr>
            <a:spLocks noGrp="1"/>
          </p:cNvSpPr>
          <p:nvPr>
            <p:ph type="sldNum" sz="quarter" idx="12"/>
          </p:nvPr>
        </p:nvSpPr>
        <p:spPr/>
        <p:txBody>
          <a:body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13809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C9A03C-B71E-DA44-9ADA-592DB9C97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1BA319F-179D-FF47-8E0D-28FFBCE2F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20637FD-FF86-954D-BA43-3631F5E01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C551A-4C17-BD4F-B48C-2ED04A277CBE}" type="datetimeFigureOut">
              <a:rPr kumimoji="1" lang="zh-CN" altLang="en-US" smtClean="0"/>
              <a:t>2019/12/18</a:t>
            </a:fld>
            <a:endParaRPr kumimoji="1" lang="zh-CN" altLang="en-US"/>
          </a:p>
        </p:txBody>
      </p:sp>
      <p:sp>
        <p:nvSpPr>
          <p:cNvPr id="5" name="页脚占位符 4">
            <a:extLst>
              <a:ext uri="{FF2B5EF4-FFF2-40B4-BE49-F238E27FC236}">
                <a16:creationId xmlns:a16="http://schemas.microsoft.com/office/drawing/2014/main" id="{CA247CCE-CBC9-B643-A033-69D1B865F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97F3E62-348C-F04F-87D1-D3E7336BC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CD446-2967-734F-856F-BC0E4337C471}" type="slidenum">
              <a:rPr kumimoji="1" lang="zh-CN" altLang="en-US" smtClean="0"/>
              <a:t>‹#›</a:t>
            </a:fld>
            <a:endParaRPr kumimoji="1" lang="zh-CN" altLang="en-US"/>
          </a:p>
        </p:txBody>
      </p:sp>
    </p:spTree>
    <p:extLst>
      <p:ext uri="{BB962C8B-B14F-4D97-AF65-F5344CB8AC3E}">
        <p14:creationId xmlns:p14="http://schemas.microsoft.com/office/powerpoint/2010/main" val="3471148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24320191152514@stu.xm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32AF9-95DF-4745-A554-E4D7425B3CA7}"/>
              </a:ext>
            </a:extLst>
          </p:cNvPr>
          <p:cNvSpPr>
            <a:spLocks noGrp="1"/>
          </p:cNvSpPr>
          <p:nvPr>
            <p:ph type="ctrTitle"/>
          </p:nvPr>
        </p:nvSpPr>
        <p:spPr>
          <a:xfrm>
            <a:off x="1524000" y="279133"/>
            <a:ext cx="8572901" cy="834140"/>
          </a:xfrm>
        </p:spPr>
        <p:txBody>
          <a:bodyPr>
            <a:normAutofit fontScale="90000"/>
          </a:bodyPr>
          <a:lstStyle/>
          <a:p>
            <a:r>
              <a:rPr kumimoji="1" lang="zh-CN" altLang="en-US" dirty="0">
                <a:solidFill>
                  <a:schemeClr val="accent1">
                    <a:lumMod val="50000"/>
                  </a:schemeClr>
                </a:solidFill>
                <a:latin typeface="Songti SC" panose="02010600040101010101" pitchFamily="2" charset="-122"/>
                <a:ea typeface="Songti SC" panose="02010600040101010101" pitchFamily="2" charset="-122"/>
              </a:rPr>
              <a:t>虚拟内存</a:t>
            </a:r>
          </a:p>
        </p:txBody>
      </p:sp>
      <p:sp>
        <p:nvSpPr>
          <p:cNvPr id="3" name="副标题 2">
            <a:extLst>
              <a:ext uri="{FF2B5EF4-FFF2-40B4-BE49-F238E27FC236}">
                <a16:creationId xmlns:a16="http://schemas.microsoft.com/office/drawing/2014/main" id="{3A803A83-E3D1-4E48-84B1-E676B6E2406D}"/>
              </a:ext>
            </a:extLst>
          </p:cNvPr>
          <p:cNvSpPr>
            <a:spLocks noGrp="1"/>
          </p:cNvSpPr>
          <p:nvPr>
            <p:ph type="subTitle" idx="1"/>
          </p:nvPr>
        </p:nvSpPr>
        <p:spPr>
          <a:xfrm>
            <a:off x="886633" y="1767772"/>
            <a:ext cx="9847634" cy="3126625"/>
          </a:xfrm>
        </p:spPr>
        <p:txBody>
          <a:bodyPr>
            <a:normAutofit/>
          </a:bodyPr>
          <a:lstStyle/>
          <a:p>
            <a:r>
              <a:rPr kumimoji="1" lang="zh-CN" altLang="en-US" dirty="0">
                <a:latin typeface="Songti SC" panose="02010600040101010101" pitchFamily="2" charset="-122"/>
                <a:ea typeface="Songti SC" panose="02010600040101010101" pitchFamily="2" charset="-122"/>
              </a:rPr>
              <a:t>虚拟内存作为缓存的工具</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虚拟内存作为内存管理的工具</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虚拟内存作为内存保护的工具</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地址翻译</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Linux</a:t>
            </a:r>
            <a:r>
              <a:rPr kumimoji="1" lang="zh-CN" altLang="en-US" dirty="0">
                <a:latin typeface="Songti SC" panose="02010600040101010101" pitchFamily="2" charset="-122"/>
                <a:ea typeface="Songti SC" panose="02010600040101010101" pitchFamily="2" charset="-122"/>
              </a:rPr>
              <a:t>虚拟内存系统示例</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内存映射</a:t>
            </a:r>
            <a:endParaRPr kumimoji="1" lang="en-US" altLang="zh-CN" dirty="0">
              <a:latin typeface="Songti SC" panose="02010600040101010101" pitchFamily="2" charset="-122"/>
              <a:ea typeface="Songti SC" panose="02010600040101010101" pitchFamily="2" charset="-122"/>
            </a:endParaRPr>
          </a:p>
          <a:p>
            <a:endParaRPr kumimoji="1" lang="zh-CN" altLang="en-US" dirty="0"/>
          </a:p>
        </p:txBody>
      </p:sp>
      <p:sp>
        <p:nvSpPr>
          <p:cNvPr id="4" name="文本框 3">
            <a:extLst>
              <a:ext uri="{FF2B5EF4-FFF2-40B4-BE49-F238E27FC236}">
                <a16:creationId xmlns:a16="http://schemas.microsoft.com/office/drawing/2014/main" id="{C9CB2A38-0FB8-BE42-BBCE-2A20A0992BDA}"/>
              </a:ext>
            </a:extLst>
          </p:cNvPr>
          <p:cNvSpPr txBox="1"/>
          <p:nvPr/>
        </p:nvSpPr>
        <p:spPr>
          <a:xfrm>
            <a:off x="3360420" y="5279407"/>
            <a:ext cx="6435090" cy="369332"/>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hlinkClick r:id="rId2"/>
              </a:rPr>
              <a:t>24320191152514@stu.xmu.edu.cn</a:t>
            </a: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程帅洋</a:t>
            </a:r>
          </a:p>
        </p:txBody>
      </p:sp>
    </p:spTree>
    <p:extLst>
      <p:ext uri="{BB962C8B-B14F-4D97-AF65-F5344CB8AC3E}">
        <p14:creationId xmlns:p14="http://schemas.microsoft.com/office/powerpoint/2010/main" val="3144008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D7BB09-ED9E-594C-AA1F-507142D43484}"/>
              </a:ext>
            </a:extLst>
          </p:cNvPr>
          <p:cNvSpPr txBox="1"/>
          <p:nvPr/>
        </p:nvSpPr>
        <p:spPr>
          <a:xfrm>
            <a:off x="1294646" y="751438"/>
            <a:ext cx="9460871"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下图展示了当页面命中时，</a:t>
            </a:r>
            <a:r>
              <a:rPr kumimoji="1" lang="en-US" altLang="zh-CN" dirty="0">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硬件执行的步骤：</a:t>
            </a:r>
          </a:p>
        </p:txBody>
      </p:sp>
      <p:pic>
        <p:nvPicPr>
          <p:cNvPr id="5" name="图片 4">
            <a:extLst>
              <a:ext uri="{FF2B5EF4-FFF2-40B4-BE49-F238E27FC236}">
                <a16:creationId xmlns:a16="http://schemas.microsoft.com/office/drawing/2014/main" id="{C7C6D8EA-64F1-914F-8190-644CD5D12C20}"/>
              </a:ext>
            </a:extLst>
          </p:cNvPr>
          <p:cNvPicPr>
            <a:picLocks noChangeAspect="1"/>
          </p:cNvPicPr>
          <p:nvPr/>
        </p:nvPicPr>
        <p:blipFill>
          <a:blip r:embed="rId2"/>
          <a:stretch>
            <a:fillRect/>
          </a:stretch>
        </p:blipFill>
        <p:spPr>
          <a:xfrm>
            <a:off x="3259939" y="1403286"/>
            <a:ext cx="4345582" cy="2256513"/>
          </a:xfrm>
          <a:prstGeom prst="rect">
            <a:avLst/>
          </a:prstGeom>
        </p:spPr>
      </p:pic>
      <p:sp>
        <p:nvSpPr>
          <p:cNvPr id="6" name="文本框 5">
            <a:extLst>
              <a:ext uri="{FF2B5EF4-FFF2-40B4-BE49-F238E27FC236}">
                <a16:creationId xmlns:a16="http://schemas.microsoft.com/office/drawing/2014/main" id="{F3EAAF7B-EEFE-BF40-B3E2-2F9514E9A83C}"/>
              </a:ext>
            </a:extLst>
          </p:cNvPr>
          <p:cNvSpPr txBox="1"/>
          <p:nvPr/>
        </p:nvSpPr>
        <p:spPr>
          <a:xfrm>
            <a:off x="1530036" y="4019739"/>
            <a:ext cx="6826313" cy="1323439"/>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1</a:t>
            </a:r>
            <a:r>
              <a:rPr kumimoji="1" lang="zh-CN" altLang="en-US" sz="1600" dirty="0">
                <a:latin typeface="Songti SC" panose="02010600040101010101" pitchFamily="2" charset="-122"/>
                <a:ea typeface="Songti SC" panose="02010600040101010101" pitchFamily="2" charset="-122"/>
              </a:rPr>
              <a:t>步：处理器生成一个虚拟地址，并把它传送给</a:t>
            </a:r>
            <a:r>
              <a:rPr kumimoji="1" lang="en-US" altLang="zh-CN" sz="1600" dirty="0">
                <a:latin typeface="Songti SC" panose="02010600040101010101" pitchFamily="2" charset="-122"/>
                <a:ea typeface="Songti SC" panose="02010600040101010101" pitchFamily="2" charset="-122"/>
              </a:rPr>
              <a:t>MMU</a:t>
            </a: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2</a:t>
            </a:r>
            <a:r>
              <a:rPr kumimoji="1" lang="zh-CN" altLang="en-US" sz="1600" dirty="0">
                <a:latin typeface="Songti SC" panose="02010600040101010101" pitchFamily="2" charset="-122"/>
                <a:ea typeface="Songti SC" panose="02010600040101010101" pitchFamily="2" charset="-122"/>
              </a:rPr>
              <a:t>步：</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生成</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地址，并从高速缓存</a:t>
            </a:r>
            <a:r>
              <a:rPr kumimoji="1" lang="en-US" altLang="zh-CN" sz="1600" dirty="0">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主存请求得到它</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3</a:t>
            </a:r>
            <a:r>
              <a:rPr kumimoji="1" lang="zh-CN" altLang="en-US" sz="1600" dirty="0">
                <a:latin typeface="Songti SC" panose="02010600040101010101" pitchFamily="2" charset="-122"/>
                <a:ea typeface="Songti SC" panose="02010600040101010101" pitchFamily="2" charset="-122"/>
              </a:rPr>
              <a:t>步：高速缓存</a:t>
            </a:r>
            <a:r>
              <a:rPr kumimoji="1" lang="en-US" altLang="zh-CN" sz="1600" dirty="0">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主存向</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返回</a:t>
            </a:r>
            <a:r>
              <a:rPr kumimoji="1" lang="en-US" altLang="zh-CN" sz="1600" dirty="0">
                <a:latin typeface="Songti SC" panose="02010600040101010101" pitchFamily="2" charset="-122"/>
                <a:ea typeface="Songti SC" panose="02010600040101010101" pitchFamily="2" charset="-122"/>
              </a:rPr>
              <a:t>PTE</a:t>
            </a: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4</a:t>
            </a:r>
            <a:r>
              <a:rPr kumimoji="1" lang="zh-CN" altLang="en-US" sz="1600" dirty="0">
                <a:latin typeface="Songti SC" panose="02010600040101010101" pitchFamily="2" charset="-122"/>
                <a:ea typeface="Songti SC" panose="02010600040101010101" pitchFamily="2" charset="-122"/>
              </a:rPr>
              <a:t>步：</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构造物理地址，并把它传送给高速缓存</a:t>
            </a:r>
            <a:r>
              <a:rPr kumimoji="1" lang="en-US" altLang="zh-CN" sz="1600" dirty="0">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主存</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5</a:t>
            </a:r>
            <a:r>
              <a:rPr kumimoji="1" lang="zh-CN" altLang="en-US" sz="1600" dirty="0">
                <a:latin typeface="Songti SC" panose="02010600040101010101" pitchFamily="2" charset="-122"/>
                <a:ea typeface="Songti SC" panose="02010600040101010101" pitchFamily="2" charset="-122"/>
              </a:rPr>
              <a:t>步：高速缓存</a:t>
            </a:r>
            <a:r>
              <a:rPr kumimoji="1" lang="en-US" altLang="zh-CN" sz="1600" dirty="0">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主存返回所请求的数据字给处理器</a:t>
            </a:r>
          </a:p>
        </p:txBody>
      </p:sp>
    </p:spTree>
    <p:extLst>
      <p:ext uri="{BB962C8B-B14F-4D97-AF65-F5344CB8AC3E}">
        <p14:creationId xmlns:p14="http://schemas.microsoft.com/office/powerpoint/2010/main" val="2224069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7AAEC87-13EC-1943-AE16-1FDCFC889B0D}"/>
              </a:ext>
            </a:extLst>
          </p:cNvPr>
          <p:cNvSpPr txBox="1"/>
          <p:nvPr/>
        </p:nvSpPr>
        <p:spPr>
          <a:xfrm>
            <a:off x="1041148" y="661800"/>
            <a:ext cx="8365402" cy="369332"/>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页面命中完全是由硬件来处理的。而处理缺页要求硬件和操作系统内核协作完成</a:t>
            </a:r>
          </a:p>
        </p:txBody>
      </p:sp>
      <p:pic>
        <p:nvPicPr>
          <p:cNvPr id="5" name="图片 4">
            <a:extLst>
              <a:ext uri="{FF2B5EF4-FFF2-40B4-BE49-F238E27FC236}">
                <a16:creationId xmlns:a16="http://schemas.microsoft.com/office/drawing/2014/main" id="{B1D92FE7-E1F8-C948-9C2E-198A61C8B495}"/>
              </a:ext>
            </a:extLst>
          </p:cNvPr>
          <p:cNvPicPr>
            <a:picLocks noChangeAspect="1"/>
          </p:cNvPicPr>
          <p:nvPr/>
        </p:nvPicPr>
        <p:blipFill>
          <a:blip r:embed="rId2"/>
          <a:stretch>
            <a:fillRect/>
          </a:stretch>
        </p:blipFill>
        <p:spPr>
          <a:xfrm>
            <a:off x="3580738" y="1031132"/>
            <a:ext cx="4472223" cy="2558185"/>
          </a:xfrm>
          <a:prstGeom prst="rect">
            <a:avLst/>
          </a:prstGeom>
        </p:spPr>
      </p:pic>
      <p:sp>
        <p:nvSpPr>
          <p:cNvPr id="6" name="文本框 5">
            <a:extLst>
              <a:ext uri="{FF2B5EF4-FFF2-40B4-BE49-F238E27FC236}">
                <a16:creationId xmlns:a16="http://schemas.microsoft.com/office/drawing/2014/main" id="{F467FAF8-7DDD-FD46-AFD7-32919517995F}"/>
              </a:ext>
            </a:extLst>
          </p:cNvPr>
          <p:cNvSpPr txBox="1"/>
          <p:nvPr/>
        </p:nvSpPr>
        <p:spPr>
          <a:xfrm>
            <a:off x="1041148" y="3795543"/>
            <a:ext cx="9551405" cy="1569660"/>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1</a:t>
            </a:r>
            <a:r>
              <a:rPr kumimoji="1" lang="zh-CN" altLang="en-US" sz="1600" dirty="0">
                <a:latin typeface="Songti SC" panose="02010600040101010101" pitchFamily="2" charset="-122"/>
                <a:ea typeface="Songti SC" panose="02010600040101010101" pitchFamily="2" charset="-122"/>
              </a:rPr>
              <a:t>步到第</a:t>
            </a:r>
            <a:r>
              <a:rPr kumimoji="1" lang="en-US" altLang="zh-CN" sz="1600" dirty="0">
                <a:latin typeface="Songti SC" panose="02010600040101010101" pitchFamily="2" charset="-122"/>
                <a:ea typeface="Songti SC" panose="02010600040101010101" pitchFamily="2" charset="-122"/>
              </a:rPr>
              <a:t>3</a:t>
            </a:r>
            <a:r>
              <a:rPr kumimoji="1" lang="zh-CN" altLang="en-US" sz="1600" dirty="0">
                <a:latin typeface="Songti SC" panose="02010600040101010101" pitchFamily="2" charset="-122"/>
                <a:ea typeface="Songti SC" panose="02010600040101010101" pitchFamily="2" charset="-122"/>
              </a:rPr>
              <a:t>步和页面命中时的</a:t>
            </a:r>
            <a:r>
              <a:rPr kumimoji="1" lang="en-US" altLang="zh-CN" sz="1600" dirty="0">
                <a:latin typeface="Songti SC" panose="02010600040101010101" pitchFamily="2" charset="-122"/>
                <a:ea typeface="Songti SC" panose="02010600040101010101" pitchFamily="2" charset="-122"/>
              </a:rPr>
              <a:t>1-3</a:t>
            </a:r>
            <a:r>
              <a:rPr kumimoji="1" lang="zh-CN" altLang="en-US" sz="1600" dirty="0">
                <a:latin typeface="Songti SC" panose="02010600040101010101" pitchFamily="2" charset="-122"/>
                <a:ea typeface="Songti SC" panose="02010600040101010101" pitchFamily="2" charset="-122"/>
              </a:rPr>
              <a:t>步完全相同</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4</a:t>
            </a:r>
            <a:r>
              <a:rPr kumimoji="1" lang="zh-CN" altLang="en-US" sz="1600" dirty="0">
                <a:latin typeface="Songti SC" panose="02010600040101010101" pitchFamily="2" charset="-122"/>
                <a:ea typeface="Songti SC" panose="02010600040101010101" pitchFamily="2" charset="-122"/>
              </a:rPr>
              <a:t>步：</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中的有效位是</a:t>
            </a:r>
            <a:r>
              <a:rPr kumimoji="1" lang="en-US" altLang="zh-CN" sz="1600" dirty="0">
                <a:latin typeface="Songti SC" panose="02010600040101010101" pitchFamily="2" charset="-122"/>
                <a:ea typeface="Songti SC" panose="02010600040101010101" pitchFamily="2" charset="-122"/>
              </a:rPr>
              <a:t>0</a:t>
            </a:r>
            <a:r>
              <a:rPr kumimoji="1" lang="zh-CN" altLang="en-US" sz="1600" dirty="0">
                <a:latin typeface="Songti SC" panose="02010600040101010101" pitchFamily="2" charset="-122"/>
                <a:ea typeface="Songti SC" panose="02010600040101010101" pitchFamily="2" charset="-122"/>
              </a:rPr>
              <a:t>，所以</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触发了一次异常，传送</a:t>
            </a:r>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中的控制到操作系统内核中的缺页异常处理程序</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5</a:t>
            </a:r>
            <a:r>
              <a:rPr kumimoji="1" lang="zh-CN" altLang="en-US" sz="1600" dirty="0">
                <a:latin typeface="Songti SC" panose="02010600040101010101" pitchFamily="2" charset="-122"/>
                <a:ea typeface="Songti SC" panose="02010600040101010101" pitchFamily="2" charset="-122"/>
              </a:rPr>
              <a:t>步：缺页处理程序确定出物理内存中的牺牲页，如果这个页面已经被修改了，则把它换出到磁盘</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6</a:t>
            </a:r>
            <a:r>
              <a:rPr kumimoji="1" lang="zh-CN" altLang="en-US" sz="1600" dirty="0">
                <a:latin typeface="Songti SC" panose="02010600040101010101" pitchFamily="2" charset="-122"/>
                <a:ea typeface="Songti SC" panose="02010600040101010101" pitchFamily="2" charset="-122"/>
              </a:rPr>
              <a:t>步：缺页处理程序页面调入新的页面，并更新内存中的</a:t>
            </a:r>
            <a:r>
              <a:rPr kumimoji="1" lang="en-US" altLang="zh-CN" sz="1600" dirty="0">
                <a:latin typeface="Songti SC" panose="02010600040101010101" pitchFamily="2" charset="-122"/>
                <a:ea typeface="Songti SC" panose="02010600040101010101" pitchFamily="2" charset="-122"/>
              </a:rPr>
              <a:t>PTE</a:t>
            </a:r>
          </a:p>
          <a:p>
            <a:r>
              <a:rPr kumimoji="1" lang="zh-CN" altLang="en-US" sz="1600" dirty="0">
                <a:latin typeface="Songti SC" panose="02010600040101010101" pitchFamily="2" charset="-122"/>
                <a:ea typeface="Songti SC" panose="02010600040101010101" pitchFamily="2" charset="-122"/>
              </a:rPr>
              <a:t>第</a:t>
            </a:r>
            <a:r>
              <a:rPr kumimoji="1" lang="en-US" altLang="zh-CN" sz="1600" dirty="0">
                <a:latin typeface="Songti SC" panose="02010600040101010101" pitchFamily="2" charset="-122"/>
                <a:ea typeface="Songti SC" panose="02010600040101010101" pitchFamily="2" charset="-122"/>
              </a:rPr>
              <a:t>7</a:t>
            </a:r>
            <a:r>
              <a:rPr kumimoji="1" lang="zh-CN" altLang="en-US" sz="1600" dirty="0">
                <a:latin typeface="Songti SC" panose="02010600040101010101" pitchFamily="2" charset="-122"/>
                <a:ea typeface="Songti SC" panose="02010600040101010101" pitchFamily="2" charset="-122"/>
              </a:rPr>
              <a:t>步：缺页处理程序返回到原来的进程，再次执行导致缺页的指令</a:t>
            </a:r>
          </a:p>
        </p:txBody>
      </p:sp>
    </p:spTree>
    <p:extLst>
      <p:ext uri="{BB962C8B-B14F-4D97-AF65-F5344CB8AC3E}">
        <p14:creationId xmlns:p14="http://schemas.microsoft.com/office/powerpoint/2010/main" val="288268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DFAC8-35B8-0846-AAF1-4B5B1687860C}"/>
              </a:ext>
            </a:extLst>
          </p:cNvPr>
          <p:cNvSpPr>
            <a:spLocks noGrp="1"/>
          </p:cNvSpPr>
          <p:nvPr>
            <p:ph type="title"/>
          </p:nvPr>
        </p:nvSpPr>
        <p:spPr>
          <a:xfrm>
            <a:off x="0" y="162031"/>
            <a:ext cx="3120106" cy="413249"/>
          </a:xfrm>
        </p:spPr>
        <p:txBody>
          <a:bodyPr>
            <a:normAutofit/>
          </a:bodyPr>
          <a:lstStyle/>
          <a:p>
            <a:r>
              <a:rPr kumimoji="1" lang="en-US" altLang="zh-CN" sz="1800" dirty="0">
                <a:solidFill>
                  <a:schemeClr val="accent1">
                    <a:lumMod val="50000"/>
                  </a:schemeClr>
                </a:solidFill>
                <a:latin typeface="Songti SC" panose="02010600040101010101" pitchFamily="2" charset="-122"/>
                <a:ea typeface="Songti SC" panose="02010600040101010101" pitchFamily="2" charset="-122"/>
              </a:rPr>
              <a:t>4.1 </a:t>
            </a:r>
            <a:r>
              <a:rPr kumimoji="1" lang="zh-CN" altLang="en-US" sz="1800" dirty="0">
                <a:solidFill>
                  <a:schemeClr val="accent1">
                    <a:lumMod val="50000"/>
                  </a:schemeClr>
                </a:solidFill>
                <a:latin typeface="Songti SC" panose="02010600040101010101" pitchFamily="2" charset="-122"/>
                <a:ea typeface="Songti SC" panose="02010600040101010101" pitchFamily="2" charset="-122"/>
              </a:rPr>
              <a:t>多级页表</a:t>
            </a:r>
          </a:p>
        </p:txBody>
      </p:sp>
      <p:sp>
        <p:nvSpPr>
          <p:cNvPr id="4" name="文本框 3">
            <a:extLst>
              <a:ext uri="{FF2B5EF4-FFF2-40B4-BE49-F238E27FC236}">
                <a16:creationId xmlns:a16="http://schemas.microsoft.com/office/drawing/2014/main" id="{2F0E4F4C-D813-A646-B3F8-BD21025B07F3}"/>
              </a:ext>
            </a:extLst>
          </p:cNvPr>
          <p:cNvSpPr txBox="1"/>
          <p:nvPr/>
        </p:nvSpPr>
        <p:spPr>
          <a:xfrm>
            <a:off x="1395902" y="669312"/>
            <a:ext cx="9098658" cy="1569660"/>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多级页表，即具有层式结构的页表。以下是多级页表的一个示例：</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假设</a:t>
            </a:r>
            <a:r>
              <a:rPr kumimoji="1" lang="en-US" altLang="zh-CN" sz="1600" dirty="0">
                <a:latin typeface="Songti SC" panose="02010600040101010101" pitchFamily="2" charset="-122"/>
                <a:ea typeface="Songti SC" panose="02010600040101010101" pitchFamily="2" charset="-122"/>
              </a:rPr>
              <a:t>32</a:t>
            </a:r>
            <a:r>
              <a:rPr kumimoji="1" lang="zh-CN" altLang="en-US" sz="1600" dirty="0">
                <a:latin typeface="Songti SC" panose="02010600040101010101" pitchFamily="2" charset="-122"/>
                <a:ea typeface="Songti SC" panose="02010600040101010101" pitchFamily="2" charset="-122"/>
              </a:rPr>
              <a:t>位的虚拟地址空间</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被分为</a:t>
            </a:r>
            <a:r>
              <a:rPr kumimoji="1" lang="en-US" altLang="zh-CN" sz="1600" dirty="0">
                <a:latin typeface="Songti SC" panose="02010600040101010101" pitchFamily="2" charset="-122"/>
                <a:ea typeface="Songti SC" panose="02010600040101010101" pitchFamily="2" charset="-122"/>
              </a:rPr>
              <a:t>4kb</a:t>
            </a:r>
            <a:r>
              <a:rPr kumimoji="1" lang="zh-CN" altLang="en-US" sz="1600" dirty="0">
                <a:latin typeface="Songti SC" panose="02010600040101010101" pitchFamily="2" charset="-122"/>
                <a:ea typeface="Songti SC" panose="02010600040101010101" pitchFamily="2" charset="-122"/>
              </a:rPr>
              <a:t>的页，而每个页表条目都是</a:t>
            </a:r>
            <a:r>
              <a:rPr kumimoji="1" lang="en-US" altLang="zh-CN" sz="1600" dirty="0">
                <a:latin typeface="Songti SC" panose="02010600040101010101" pitchFamily="2" charset="-122"/>
                <a:ea typeface="Songti SC" panose="02010600040101010101" pitchFamily="2" charset="-122"/>
              </a:rPr>
              <a:t>4</a:t>
            </a:r>
            <a:r>
              <a:rPr kumimoji="1" lang="zh-CN" altLang="en-US" sz="1600" dirty="0">
                <a:latin typeface="Songti SC" panose="02010600040101010101" pitchFamily="2" charset="-122"/>
                <a:ea typeface="Songti SC" panose="02010600040101010101" pitchFamily="2" charset="-122"/>
              </a:rPr>
              <a:t>字节。还假设在这一时刻，虚拟地址空间有如下形式：内存的前</a:t>
            </a:r>
            <a:r>
              <a:rPr kumimoji="1" lang="en-US" altLang="zh-CN" sz="1600" dirty="0">
                <a:latin typeface="Songti SC" panose="02010600040101010101" pitchFamily="2" charset="-122"/>
                <a:ea typeface="Songti SC" panose="02010600040101010101" pitchFamily="2" charset="-122"/>
              </a:rPr>
              <a:t>2k</a:t>
            </a:r>
            <a:r>
              <a:rPr kumimoji="1" lang="zh-CN" altLang="en-US" sz="1600" dirty="0">
                <a:latin typeface="Songti SC" panose="02010600040101010101" pitchFamily="2" charset="-122"/>
                <a:ea typeface="Songti SC" panose="02010600040101010101" pitchFamily="2" charset="-122"/>
              </a:rPr>
              <a:t>个页面分配给了代码和数据，接下来的</a:t>
            </a:r>
            <a:r>
              <a:rPr kumimoji="1" lang="en-US" altLang="zh-CN" sz="1600" dirty="0">
                <a:latin typeface="Songti SC" panose="02010600040101010101" pitchFamily="2" charset="-122"/>
                <a:ea typeface="Songti SC" panose="02010600040101010101" pitchFamily="2" charset="-122"/>
              </a:rPr>
              <a:t>6k</a:t>
            </a:r>
            <a:r>
              <a:rPr kumimoji="1" lang="zh-CN" altLang="en-US" sz="1600" dirty="0">
                <a:latin typeface="Songti SC" panose="02010600040101010101" pitchFamily="2" charset="-122"/>
                <a:ea typeface="Songti SC" panose="02010600040101010101" pitchFamily="2" charset="-122"/>
              </a:rPr>
              <a:t>个页面还为分配，在接下来的</a:t>
            </a:r>
            <a:r>
              <a:rPr kumimoji="1" lang="en-US" altLang="zh-CN" sz="1600" dirty="0">
                <a:latin typeface="Songti SC" panose="02010600040101010101" pitchFamily="2" charset="-122"/>
                <a:ea typeface="Songti SC" panose="02010600040101010101" pitchFamily="2" charset="-122"/>
              </a:rPr>
              <a:t>1023</a:t>
            </a:r>
            <a:r>
              <a:rPr kumimoji="1" lang="zh-CN" altLang="en-US" sz="1600" dirty="0">
                <a:latin typeface="Songti SC" panose="02010600040101010101" pitchFamily="2" charset="-122"/>
                <a:ea typeface="Songti SC" panose="02010600040101010101" pitchFamily="2" charset="-122"/>
              </a:rPr>
              <a:t>个页面也为分配，接下来的</a:t>
            </a:r>
            <a:r>
              <a:rPr kumimoji="1" lang="en-US" altLang="zh-CN" sz="1600" dirty="0">
                <a:latin typeface="Songti SC" panose="02010600040101010101" pitchFamily="2" charset="-122"/>
                <a:ea typeface="Songti SC" panose="02010600040101010101" pitchFamily="2" charset="-122"/>
              </a:rPr>
              <a:t>1</a:t>
            </a:r>
            <a:r>
              <a:rPr kumimoji="1" lang="zh-CN" altLang="en-US" sz="1600" dirty="0">
                <a:latin typeface="Songti SC" panose="02010600040101010101" pitchFamily="2" charset="-122"/>
                <a:ea typeface="Songti SC" panose="02010600040101010101" pitchFamily="2" charset="-122"/>
              </a:rPr>
              <a:t>个页面分配给了用户栈。图</a:t>
            </a:r>
            <a:r>
              <a:rPr kumimoji="1" lang="en-US" altLang="zh-CN" sz="1600" dirty="0">
                <a:latin typeface="Songti SC" panose="02010600040101010101" pitchFamily="2" charset="-122"/>
                <a:ea typeface="Songti SC" panose="02010600040101010101" pitchFamily="2" charset="-122"/>
              </a:rPr>
              <a:t>9-17</a:t>
            </a:r>
            <a:r>
              <a:rPr kumimoji="1" lang="zh-CN" altLang="en-US" sz="1600" dirty="0">
                <a:latin typeface="Songti SC" panose="02010600040101010101" pitchFamily="2" charset="-122"/>
                <a:ea typeface="Songti SC" panose="02010600040101010101" pitchFamily="2" charset="-122"/>
              </a:rPr>
              <a:t>为我们展示了如何为这个虚拟地址空间构造一个两级的页表层次结构。</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a:latin typeface="Songti SC" panose="02010600040101010101" pitchFamily="2" charset="-122"/>
                <a:ea typeface="Songti SC" panose="02010600040101010101" pitchFamily="2" charset="-122"/>
              </a:rPr>
              <a:t>	</a:t>
            </a:r>
            <a:endParaRPr kumimoji="1" lang="zh-CN" altLang="en-US" sz="1600"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06DDE592-04B0-7143-BA73-ED7034DFE602}"/>
              </a:ext>
            </a:extLst>
          </p:cNvPr>
          <p:cNvPicPr>
            <a:picLocks noChangeAspect="1"/>
          </p:cNvPicPr>
          <p:nvPr/>
        </p:nvPicPr>
        <p:blipFill>
          <a:blip r:embed="rId2"/>
          <a:stretch>
            <a:fillRect/>
          </a:stretch>
        </p:blipFill>
        <p:spPr>
          <a:xfrm>
            <a:off x="5822835" y="1737314"/>
            <a:ext cx="3440111" cy="2322734"/>
          </a:xfrm>
          <a:prstGeom prst="rect">
            <a:avLst/>
          </a:prstGeom>
        </p:spPr>
      </p:pic>
      <p:sp>
        <p:nvSpPr>
          <p:cNvPr id="6" name="文本框 5">
            <a:extLst>
              <a:ext uri="{FF2B5EF4-FFF2-40B4-BE49-F238E27FC236}">
                <a16:creationId xmlns:a16="http://schemas.microsoft.com/office/drawing/2014/main" id="{1A9EAFED-915E-E44C-959D-113D35F1D538}"/>
              </a:ext>
            </a:extLst>
          </p:cNvPr>
          <p:cNvSpPr txBox="1"/>
          <p:nvPr/>
        </p:nvSpPr>
        <p:spPr>
          <a:xfrm>
            <a:off x="1395902" y="4103185"/>
            <a:ext cx="8934507" cy="2554545"/>
          </a:xfrm>
          <a:prstGeom prst="rect">
            <a:avLst/>
          </a:prstGeom>
          <a:noFill/>
        </p:spPr>
        <p:txBody>
          <a:bodyPr wrap="square" rtlCol="0">
            <a:spAutoFit/>
          </a:bodyPr>
          <a:lstStyle/>
          <a:p>
            <a:r>
              <a:rPr kumimoji="1" lang="zh-CN" altLang="en-US" sz="1600" b="1" dirty="0">
                <a:latin typeface="Songti SC" panose="02010600040101010101" pitchFamily="2" charset="-122"/>
                <a:ea typeface="Songti SC" panose="02010600040101010101" pitchFamily="2" charset="-122"/>
              </a:rPr>
              <a:t>一级页表</a:t>
            </a:r>
            <a:r>
              <a:rPr kumimoji="1" lang="zh-CN" altLang="en-US" sz="1600" dirty="0">
                <a:latin typeface="Songti SC" panose="02010600040101010101" pitchFamily="2" charset="-122"/>
                <a:ea typeface="Songti SC" panose="02010600040101010101" pitchFamily="2" charset="-122"/>
              </a:rPr>
              <a:t>中的每个</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负责映射虚拟地址空间中的一个</a:t>
            </a:r>
            <a:r>
              <a:rPr kumimoji="1" lang="en-US" altLang="zh-CN" sz="1600" dirty="0">
                <a:latin typeface="Songti SC" panose="02010600040101010101" pitchFamily="2" charset="-122"/>
                <a:ea typeface="Songti SC" panose="02010600040101010101" pitchFamily="2" charset="-122"/>
              </a:rPr>
              <a:t>4MB</a:t>
            </a:r>
            <a:r>
              <a:rPr kumimoji="1" lang="zh-CN" altLang="en-US" sz="1600" dirty="0">
                <a:latin typeface="Songti SC" panose="02010600040101010101" pitchFamily="2" charset="-122"/>
                <a:ea typeface="Songti SC" panose="02010600040101010101" pitchFamily="2" charset="-122"/>
              </a:rPr>
              <a:t>的片，这里每一个片都是由</a:t>
            </a:r>
            <a:r>
              <a:rPr kumimoji="1" lang="en-US" altLang="zh-CN" sz="1600" dirty="0">
                <a:latin typeface="Songti SC" panose="02010600040101010101" pitchFamily="2" charset="-122"/>
                <a:ea typeface="Songti SC" panose="02010600040101010101" pitchFamily="2" charset="-122"/>
              </a:rPr>
              <a:t>1024</a:t>
            </a:r>
            <a:r>
              <a:rPr kumimoji="1" lang="zh-CN" altLang="en-US" sz="1600" dirty="0">
                <a:latin typeface="Songti SC" panose="02010600040101010101" pitchFamily="2" charset="-122"/>
                <a:ea typeface="Songti SC" panose="02010600040101010101" pitchFamily="2" charset="-122"/>
              </a:rPr>
              <a:t>个连续的页面组成。</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如果片</a:t>
            </a:r>
            <a:r>
              <a:rPr kumimoji="1" lang="en-US" altLang="zh-CN" sz="1600" dirty="0" err="1">
                <a:latin typeface="Songti SC" panose="02010600040101010101" pitchFamily="2" charset="-122"/>
                <a:ea typeface="Songti SC" panose="02010600040101010101" pitchFamily="2" charset="-122"/>
              </a:rPr>
              <a:t>i</a:t>
            </a:r>
            <a:r>
              <a:rPr kumimoji="1" lang="zh-CN" altLang="en-US" sz="1600" dirty="0">
                <a:latin typeface="Songti SC" panose="02010600040101010101" pitchFamily="2" charset="-122"/>
                <a:ea typeface="Songti SC" panose="02010600040101010101" pitchFamily="2" charset="-122"/>
              </a:rPr>
              <a:t>中的每个页面都未被分配，那么以及</a:t>
            </a:r>
            <a:r>
              <a:rPr kumimoji="1" lang="en-US" altLang="zh-CN" sz="1600" dirty="0">
                <a:latin typeface="Songti SC" panose="02010600040101010101" pitchFamily="2" charset="-122"/>
                <a:ea typeface="Songti SC" panose="02010600040101010101" pitchFamily="2" charset="-122"/>
              </a:rPr>
              <a:t>PTE </a:t>
            </a:r>
            <a:r>
              <a:rPr kumimoji="1" lang="en-US" altLang="zh-CN" sz="1600" dirty="0" err="1">
                <a:latin typeface="Songti SC" panose="02010600040101010101" pitchFamily="2" charset="-122"/>
                <a:ea typeface="Songti SC" panose="02010600040101010101" pitchFamily="2" charset="-122"/>
              </a:rPr>
              <a:t>i</a:t>
            </a:r>
            <a:r>
              <a:rPr kumimoji="1" lang="zh-CN" altLang="en-US" sz="1600" dirty="0">
                <a:latin typeface="Songti SC" panose="02010600040101010101" pitchFamily="2" charset="-122"/>
                <a:ea typeface="Songti SC" panose="02010600040101010101" pitchFamily="2" charset="-122"/>
              </a:rPr>
              <a:t>就为空。例上图中片</a:t>
            </a:r>
            <a:r>
              <a:rPr kumimoji="1" lang="en-US" altLang="zh-CN" sz="1600" dirty="0">
                <a:latin typeface="Songti SC" panose="02010600040101010101" pitchFamily="2" charset="-122"/>
                <a:ea typeface="Songti SC" panose="02010600040101010101" pitchFamily="2" charset="-122"/>
              </a:rPr>
              <a:t>2</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7</a:t>
            </a:r>
            <a:r>
              <a:rPr kumimoji="1" lang="zh-CN" altLang="en-US" sz="1600" dirty="0">
                <a:latin typeface="Songti SC" panose="02010600040101010101" pitchFamily="2" charset="-122"/>
                <a:ea typeface="Songti SC" panose="02010600040101010101" pitchFamily="2" charset="-122"/>
              </a:rPr>
              <a:t>是未被分配的。</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如果片</a:t>
            </a:r>
            <a:r>
              <a:rPr kumimoji="1" lang="en-US" altLang="zh-CN" sz="1600" dirty="0" err="1">
                <a:latin typeface="Songti SC" panose="02010600040101010101" pitchFamily="2" charset="-122"/>
                <a:ea typeface="Songti SC" panose="02010600040101010101" pitchFamily="2" charset="-122"/>
              </a:rPr>
              <a:t>i</a:t>
            </a:r>
            <a:r>
              <a:rPr kumimoji="1" lang="zh-CN" altLang="en-US" sz="1600" dirty="0">
                <a:latin typeface="Songti SC" panose="02010600040101010101" pitchFamily="2" charset="-122"/>
                <a:ea typeface="Songti SC" panose="02010600040101010101" pitchFamily="2" charset="-122"/>
              </a:rPr>
              <a:t>中至少有一个页是被分配了的，那么一级</a:t>
            </a:r>
            <a:r>
              <a:rPr kumimoji="1" lang="en-US" altLang="zh-CN" sz="1600" dirty="0">
                <a:latin typeface="Songti SC" panose="02010600040101010101" pitchFamily="2" charset="-122"/>
                <a:ea typeface="Songti SC" panose="02010600040101010101" pitchFamily="2" charset="-122"/>
              </a:rPr>
              <a:t>PTE </a:t>
            </a:r>
            <a:r>
              <a:rPr kumimoji="1" lang="en-US" altLang="zh-CN" sz="1600" dirty="0" err="1">
                <a:latin typeface="Songti SC" panose="02010600040101010101" pitchFamily="2" charset="-122"/>
                <a:ea typeface="Songti SC" panose="02010600040101010101" pitchFamily="2" charset="-122"/>
              </a:rPr>
              <a:t>i</a:t>
            </a:r>
            <a:r>
              <a:rPr kumimoji="1" lang="zh-CN" altLang="en-US" sz="1600" dirty="0">
                <a:latin typeface="Songti SC" panose="02010600040101010101" pitchFamily="2" charset="-122"/>
                <a:ea typeface="Songti SC" panose="02010600040101010101" pitchFamily="2" charset="-122"/>
              </a:rPr>
              <a:t>就指向一个二级页表的基址。</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例上图中片</a:t>
            </a:r>
            <a:r>
              <a:rPr kumimoji="1" lang="en-US" altLang="zh-CN" sz="1600" dirty="0">
                <a:latin typeface="Songti SC" panose="02010600040101010101" pitchFamily="2" charset="-122"/>
                <a:ea typeface="Songti SC" panose="02010600040101010101" pitchFamily="2" charset="-122"/>
              </a:rPr>
              <a:t>0</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1</a:t>
            </a:r>
            <a:r>
              <a:rPr kumimoji="1" lang="zh-CN" altLang="en-US" sz="1600" dirty="0">
                <a:latin typeface="Songti SC" panose="02010600040101010101" pitchFamily="2" charset="-122"/>
                <a:ea typeface="Songti SC" panose="02010600040101010101" pitchFamily="2" charset="-122"/>
              </a:rPr>
              <a:t>和</a:t>
            </a:r>
            <a:r>
              <a:rPr kumimoji="1" lang="en-US" altLang="zh-CN" sz="1600" dirty="0">
                <a:latin typeface="Songti SC" panose="02010600040101010101" pitchFamily="2" charset="-122"/>
                <a:ea typeface="Songti SC" panose="02010600040101010101" pitchFamily="2" charset="-122"/>
              </a:rPr>
              <a:t>8</a:t>
            </a:r>
            <a:r>
              <a:rPr kumimoji="1" lang="zh-CN" altLang="en-US" sz="1600" dirty="0">
                <a:latin typeface="Songti SC" panose="02010600040101010101" pitchFamily="2" charset="-122"/>
                <a:ea typeface="Songti SC" panose="02010600040101010101" pitchFamily="2" charset="-122"/>
              </a:rPr>
              <a:t>的所有或者部分已被分配，所以它的一级</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就指向二级页表。</a:t>
            </a:r>
            <a:endParaRPr kumimoji="1" lang="en-US" altLang="zh-CN" sz="1600" dirty="0">
              <a:latin typeface="Songti SC" panose="02010600040101010101" pitchFamily="2" charset="-122"/>
              <a:ea typeface="Songti SC" panose="02010600040101010101" pitchFamily="2" charset="-122"/>
            </a:endParaRPr>
          </a:p>
          <a:p>
            <a:endParaRPr kumimoji="1" lang="en-US" altLang="zh-CN" sz="1600" dirty="0">
              <a:latin typeface="Songti SC" panose="02010600040101010101" pitchFamily="2" charset="-122"/>
              <a:ea typeface="Songti SC" panose="02010600040101010101" pitchFamily="2" charset="-122"/>
            </a:endParaRPr>
          </a:p>
          <a:p>
            <a:r>
              <a:rPr kumimoji="1" lang="zh-CN" altLang="en-US" sz="1600" b="1" dirty="0">
                <a:latin typeface="Songti SC" panose="02010600040101010101" pitchFamily="2" charset="-122"/>
                <a:ea typeface="Songti SC" panose="02010600040101010101" pitchFamily="2" charset="-122"/>
              </a:rPr>
              <a:t>二级页表</a:t>
            </a:r>
            <a:r>
              <a:rPr kumimoji="1" lang="zh-CN" altLang="en-US" sz="1600" dirty="0">
                <a:latin typeface="Songti SC" panose="02010600040101010101" pitchFamily="2" charset="-122"/>
                <a:ea typeface="Songti SC" panose="02010600040101010101" pitchFamily="2" charset="-122"/>
              </a:rPr>
              <a:t>中的每个</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都负责映射一个</a:t>
            </a:r>
            <a:r>
              <a:rPr kumimoji="1" lang="en-US" altLang="zh-CN" sz="1600" dirty="0">
                <a:latin typeface="Songti SC" panose="02010600040101010101" pitchFamily="2" charset="-122"/>
                <a:ea typeface="Songti SC" panose="02010600040101010101" pitchFamily="2" charset="-122"/>
              </a:rPr>
              <a:t>4KB</a:t>
            </a:r>
            <a:r>
              <a:rPr kumimoji="1" lang="zh-CN" altLang="en-US" sz="1600" dirty="0">
                <a:latin typeface="Songti SC" panose="02010600040101010101" pitchFamily="2" charset="-122"/>
                <a:ea typeface="Songti SC" panose="02010600040101010101" pitchFamily="2" charset="-122"/>
              </a:rPr>
              <a:t>的虚拟页面，就像我们查看只有一级的页表一样。</a:t>
            </a:r>
            <a:endParaRPr kumimoji="1" lang="en-US" altLang="zh-CN" sz="1600" dirty="0">
              <a:latin typeface="Songti SC" panose="02010600040101010101" pitchFamily="2" charset="-122"/>
              <a:ea typeface="Songti SC" panose="02010600040101010101" pitchFamily="2" charset="-122"/>
            </a:endParaRPr>
          </a:p>
          <a:p>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这样的好处是：第一，如果一级页表中的一个</a:t>
            </a:r>
            <a:r>
              <a:rPr kumimoji="1" lang="en-US" altLang="zh-CN" sz="1600" dirty="0">
                <a:latin typeface="Songti SC" panose="02010600040101010101" pitchFamily="2" charset="-122"/>
                <a:ea typeface="Songti SC" panose="02010600040101010101" pitchFamily="2" charset="-122"/>
              </a:rPr>
              <a:t>PTE</a:t>
            </a:r>
            <a:r>
              <a:rPr kumimoji="1" lang="zh-CN" altLang="en-US" sz="1600" dirty="0">
                <a:latin typeface="Songti SC" panose="02010600040101010101" pitchFamily="2" charset="-122"/>
                <a:ea typeface="Songti SC" panose="02010600040101010101" pitchFamily="2" charset="-122"/>
              </a:rPr>
              <a:t>是空的，那么相应的二级页表就不会存在；第二，只有一级页表才总是需要在主存中。这从两个方面减少了内存要求</a:t>
            </a:r>
            <a:endParaRPr kumimoji="1" lang="en-US" altLang="zh-CN" sz="16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20678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B45CC-6104-B64F-BECA-C6ECC9A59426}"/>
              </a:ext>
            </a:extLst>
          </p:cNvPr>
          <p:cNvSpPr>
            <a:spLocks noGrp="1"/>
          </p:cNvSpPr>
          <p:nvPr>
            <p:ph type="title"/>
          </p:nvPr>
        </p:nvSpPr>
        <p:spPr>
          <a:xfrm>
            <a:off x="0" y="158906"/>
            <a:ext cx="6175796" cy="398990"/>
          </a:xfrm>
        </p:spPr>
        <p:txBody>
          <a:bodyPr>
            <a:normAutofit/>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5. Linux</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虚拟内存系统示例</a:t>
            </a:r>
          </a:p>
        </p:txBody>
      </p:sp>
      <p:sp>
        <p:nvSpPr>
          <p:cNvPr id="3" name="内容占位符 2">
            <a:extLst>
              <a:ext uri="{FF2B5EF4-FFF2-40B4-BE49-F238E27FC236}">
                <a16:creationId xmlns:a16="http://schemas.microsoft.com/office/drawing/2014/main" id="{6DE5D055-0EEA-CA45-AC1B-D6302DCBAA81}"/>
              </a:ext>
            </a:extLst>
          </p:cNvPr>
          <p:cNvSpPr>
            <a:spLocks noGrp="1"/>
          </p:cNvSpPr>
          <p:nvPr>
            <p:ph idx="1"/>
          </p:nvPr>
        </p:nvSpPr>
        <p:spPr>
          <a:xfrm>
            <a:off x="765463" y="684847"/>
            <a:ext cx="10498282" cy="398990"/>
          </a:xfrm>
        </p:spPr>
        <p:txBody>
          <a:bodyPr>
            <a:normAutofit fontScale="77500" lnSpcReduction="20000"/>
          </a:bodyPr>
          <a:lstStyle/>
          <a:p>
            <a:pPr marL="0" indent="0">
              <a:buNone/>
            </a:pPr>
            <a:r>
              <a:rPr kumimoji="1" lang="zh-CN" altLang="en-US" sz="2100" dirty="0">
                <a:latin typeface="Songti SC" panose="02010600040101010101" pitchFamily="2" charset="-122"/>
                <a:ea typeface="Songti SC" panose="02010600040101010101" pitchFamily="2" charset="-122"/>
              </a:rPr>
              <a:t>对</a:t>
            </a:r>
            <a:r>
              <a:rPr kumimoji="1" lang="en-US" altLang="zh-CN" sz="2100" dirty="0">
                <a:latin typeface="Songti SC" panose="02010600040101010101" pitchFamily="2" charset="-122"/>
                <a:ea typeface="Songti SC" panose="02010600040101010101" pitchFamily="2" charset="-122"/>
              </a:rPr>
              <a:t>Linux</a:t>
            </a:r>
            <a:r>
              <a:rPr kumimoji="1" lang="zh-CN" altLang="en-US" sz="2100" dirty="0">
                <a:latin typeface="Songti SC" panose="02010600040101010101" pitchFamily="2" charset="-122"/>
                <a:ea typeface="Songti SC" panose="02010600040101010101" pitchFamily="2" charset="-122"/>
              </a:rPr>
              <a:t>虚拟内存做一个描述，使你能够大概了解一个实际的操作系统是</a:t>
            </a:r>
            <a:r>
              <a:rPr kumimoji="1" lang="zh-CN" altLang="en-US" sz="2100" b="1" dirty="0">
                <a:latin typeface="Songti SC" panose="02010600040101010101" pitchFamily="2" charset="-122"/>
                <a:ea typeface="Songti SC" panose="02010600040101010101" pitchFamily="2" charset="-122"/>
              </a:rPr>
              <a:t>如何组织虚拟内存，以及如何处理缺页的。</a:t>
            </a:r>
            <a:endParaRPr kumimoji="1" lang="en-US" altLang="zh-CN" sz="2100" b="1" dirty="0">
              <a:latin typeface="Songti SC" panose="02010600040101010101" pitchFamily="2" charset="-122"/>
              <a:ea typeface="Songti SC" panose="02010600040101010101" pitchFamily="2" charset="-122"/>
            </a:endParaRPr>
          </a:p>
          <a:p>
            <a:pPr marL="0" indent="0">
              <a:buNone/>
            </a:pPr>
            <a:endParaRPr kumimoji="1" lang="en-US" altLang="zh-CN" sz="1600" dirty="0">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3863BE5A-7790-5F4E-BDC1-68B59CB7885C}"/>
              </a:ext>
            </a:extLst>
          </p:cNvPr>
          <p:cNvPicPr>
            <a:picLocks noChangeAspect="1"/>
          </p:cNvPicPr>
          <p:nvPr/>
        </p:nvPicPr>
        <p:blipFill>
          <a:blip r:embed="rId2"/>
          <a:stretch>
            <a:fillRect/>
          </a:stretch>
        </p:blipFill>
        <p:spPr>
          <a:xfrm>
            <a:off x="424206" y="2892096"/>
            <a:ext cx="3541046" cy="2623873"/>
          </a:xfrm>
          <a:prstGeom prst="rect">
            <a:avLst/>
          </a:prstGeom>
        </p:spPr>
      </p:pic>
      <p:sp>
        <p:nvSpPr>
          <p:cNvPr id="6" name="文本框 5">
            <a:extLst>
              <a:ext uri="{FF2B5EF4-FFF2-40B4-BE49-F238E27FC236}">
                <a16:creationId xmlns:a16="http://schemas.microsoft.com/office/drawing/2014/main" id="{5CCB0C3D-1A3D-0440-973D-3A4AB56A40F3}"/>
              </a:ext>
            </a:extLst>
          </p:cNvPr>
          <p:cNvSpPr txBox="1"/>
          <p:nvPr/>
        </p:nvSpPr>
        <p:spPr>
          <a:xfrm>
            <a:off x="4112050" y="2892096"/>
            <a:ext cx="3330741" cy="2308324"/>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如左图，任务结构中的一个条目指向</a:t>
            </a:r>
            <a:r>
              <a:rPr kumimoji="1" lang="en-US" altLang="zh-CN" sz="1600" dirty="0" err="1">
                <a:latin typeface="Songti SC" panose="02010600040101010101" pitchFamily="2" charset="-122"/>
                <a:ea typeface="Songti SC" panose="02010600040101010101" pitchFamily="2" charset="-122"/>
              </a:rPr>
              <a:t>mm_struct</a:t>
            </a:r>
            <a:r>
              <a:rPr kumimoji="1" lang="zh-CN" altLang="en-US" sz="1600" dirty="0">
                <a:latin typeface="Songti SC" panose="02010600040101010101" pitchFamily="2" charset="-122"/>
                <a:ea typeface="Songti SC" panose="02010600040101010101" pitchFamily="2" charset="-122"/>
              </a:rPr>
              <a:t>，他描述了虚拟内存的当前状态。其中</a:t>
            </a:r>
            <a:r>
              <a:rPr kumimoji="1" lang="en-US" altLang="zh-CN" sz="1600" dirty="0" err="1">
                <a:latin typeface="Songti SC" panose="02010600040101010101" pitchFamily="2" charset="-122"/>
                <a:ea typeface="Songti SC" panose="02010600040101010101" pitchFamily="2" charset="-122"/>
              </a:rPr>
              <a:t>pgd</a:t>
            </a:r>
            <a:r>
              <a:rPr kumimoji="1" lang="zh-CN" altLang="en-US" sz="1600" dirty="0">
                <a:latin typeface="Songti SC" panose="02010600040101010101" pitchFamily="2" charset="-122"/>
                <a:ea typeface="Songti SC" panose="02010600040101010101" pitchFamily="2" charset="-122"/>
              </a:rPr>
              <a:t>指向第一级页表的基址，而</a:t>
            </a:r>
            <a:r>
              <a:rPr kumimoji="1" lang="en-US" altLang="zh-CN" sz="1600" dirty="0" err="1">
                <a:latin typeface="Songti SC" panose="02010600040101010101" pitchFamily="2" charset="-122"/>
                <a:ea typeface="Songti SC" panose="02010600040101010101" pitchFamily="2" charset="-122"/>
              </a:rPr>
              <a:t>mmap</a:t>
            </a:r>
            <a:r>
              <a:rPr kumimoji="1" lang="zh-CN" altLang="en-US" sz="1600" dirty="0">
                <a:latin typeface="Songti SC" panose="02010600040101010101" pitchFamily="2" charset="-122"/>
                <a:ea typeface="Songti SC" panose="02010600040101010101" pitchFamily="2" charset="-122"/>
              </a:rPr>
              <a:t>指向一个 </a:t>
            </a:r>
            <a:r>
              <a:rPr kumimoji="1" lang="en-US" altLang="zh-CN" sz="1600" dirty="0" err="1">
                <a:latin typeface="Songti SC" panose="02010600040101010101" pitchFamily="2" charset="-122"/>
                <a:ea typeface="Songti SC" panose="02010600040101010101" pitchFamily="2" charset="-122"/>
              </a:rPr>
              <a:t>vm_area_structs</a:t>
            </a:r>
            <a:r>
              <a:rPr kumimoji="1" lang="zh-CN" altLang="en-US" sz="1600" dirty="0">
                <a:latin typeface="Songti SC" panose="02010600040101010101" pitchFamily="2" charset="-122"/>
                <a:ea typeface="Songti SC" panose="02010600040101010101" pitchFamily="2" charset="-122"/>
              </a:rPr>
              <a:t>（区域结构）的链表，其中每个</a:t>
            </a:r>
            <a:r>
              <a:rPr kumimoji="1" lang="en-US" altLang="zh-CN" sz="1600" dirty="0" err="1">
                <a:latin typeface="Songti SC" panose="02010600040101010101" pitchFamily="2" charset="-122"/>
                <a:ea typeface="Songti SC" panose="02010600040101010101" pitchFamily="2" charset="-122"/>
              </a:rPr>
              <a:t>vm_area_structs</a:t>
            </a:r>
            <a:r>
              <a:rPr kumimoji="1" lang="zh-CN" altLang="en-US" sz="1600" dirty="0">
                <a:latin typeface="Songti SC" panose="02010600040101010101" pitchFamily="2" charset="-122"/>
                <a:ea typeface="Songti SC" panose="02010600040101010101" pitchFamily="2" charset="-122"/>
              </a:rPr>
              <a:t>都描述了当前虚拟地址空间的一个区域，当内核运行这个进程时，就将</a:t>
            </a:r>
            <a:r>
              <a:rPr kumimoji="1" lang="en-US" altLang="zh-CN" sz="1600" dirty="0" err="1">
                <a:latin typeface="Songti SC" panose="02010600040101010101" pitchFamily="2" charset="-122"/>
                <a:ea typeface="Songti SC" panose="02010600040101010101" pitchFamily="2" charset="-122"/>
              </a:rPr>
              <a:t>pgd</a:t>
            </a:r>
            <a:r>
              <a:rPr kumimoji="1" lang="zh-CN" altLang="en-US" sz="1600" dirty="0">
                <a:latin typeface="Songti SC" panose="02010600040101010101" pitchFamily="2" charset="-122"/>
                <a:ea typeface="Songti SC" panose="02010600040101010101" pitchFamily="2" charset="-122"/>
              </a:rPr>
              <a:t>存放在</a:t>
            </a:r>
            <a:r>
              <a:rPr kumimoji="1" lang="en-US" altLang="zh-CN" sz="1600" dirty="0">
                <a:latin typeface="Songti SC" panose="02010600040101010101" pitchFamily="2" charset="-122"/>
                <a:ea typeface="Songti SC" panose="02010600040101010101" pitchFamily="2" charset="-122"/>
              </a:rPr>
              <a:t>CR3</a:t>
            </a:r>
            <a:r>
              <a:rPr kumimoji="1" lang="zh-CN" altLang="en-US" sz="1600" dirty="0">
                <a:latin typeface="Songti SC" panose="02010600040101010101" pitchFamily="2" charset="-122"/>
                <a:ea typeface="Songti SC" panose="02010600040101010101" pitchFamily="2" charset="-122"/>
              </a:rPr>
              <a:t>控制寄存器中。</a:t>
            </a:r>
          </a:p>
        </p:txBody>
      </p:sp>
      <p:sp>
        <p:nvSpPr>
          <p:cNvPr id="7" name="文本框 6">
            <a:extLst>
              <a:ext uri="{FF2B5EF4-FFF2-40B4-BE49-F238E27FC236}">
                <a16:creationId xmlns:a16="http://schemas.microsoft.com/office/drawing/2014/main" id="{27FB7FF1-B93F-4549-B681-CD0961C804D4}"/>
              </a:ext>
            </a:extLst>
          </p:cNvPr>
          <p:cNvSpPr txBox="1"/>
          <p:nvPr/>
        </p:nvSpPr>
        <p:spPr>
          <a:xfrm>
            <a:off x="7589589" y="2892096"/>
            <a:ext cx="4127490" cy="2062103"/>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一个具体的区域结构包括了以下字段：</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err="1">
                <a:latin typeface="Songti SC" panose="02010600040101010101" pitchFamily="2" charset="-122"/>
                <a:ea typeface="Songti SC" panose="02010600040101010101" pitchFamily="2" charset="-122"/>
              </a:rPr>
              <a:t>vm_start</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区域起始处</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err="1">
                <a:latin typeface="Songti SC" panose="02010600040101010101" pitchFamily="2" charset="-122"/>
                <a:ea typeface="Songti SC" panose="02010600040101010101" pitchFamily="2" charset="-122"/>
              </a:rPr>
              <a:t>vm_end</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区域结束处</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err="1">
                <a:latin typeface="Songti SC" panose="02010600040101010101" pitchFamily="2" charset="-122"/>
                <a:ea typeface="Songti SC" panose="02010600040101010101" pitchFamily="2" charset="-122"/>
              </a:rPr>
              <a:t>vm_prot</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描述这个区域内包含的所有页的读写许可权限</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err="1">
                <a:latin typeface="Songti SC" panose="02010600040101010101" pitchFamily="2" charset="-122"/>
                <a:ea typeface="Songti SC" panose="02010600040101010101" pitchFamily="2" charset="-122"/>
              </a:rPr>
              <a:t>vm_flags</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描述这个区域的页面是与其他进程共享的，还是这个进程私有的</a:t>
            </a:r>
            <a:endParaRPr kumimoji="1" lang="en-US" altLang="zh-CN" sz="1600" dirty="0">
              <a:latin typeface="Songti SC" panose="02010600040101010101" pitchFamily="2" charset="-122"/>
              <a:ea typeface="Songti SC" panose="02010600040101010101" pitchFamily="2" charset="-122"/>
            </a:endParaRPr>
          </a:p>
          <a:p>
            <a:r>
              <a:rPr kumimoji="1" lang="en-US" altLang="zh-CN" sz="1600" dirty="0" err="1">
                <a:latin typeface="Songti SC" panose="02010600040101010101" pitchFamily="2" charset="-122"/>
                <a:ea typeface="Songti SC" panose="02010600040101010101" pitchFamily="2" charset="-122"/>
              </a:rPr>
              <a:t>vm_next</a:t>
            </a:r>
            <a:r>
              <a:rPr kumimoji="1" lang="en-US" altLang="zh-CN" sz="1600" dirty="0">
                <a:latin typeface="Songti SC" panose="02010600040101010101" pitchFamily="2" charset="-122"/>
                <a:ea typeface="Songti SC" panose="02010600040101010101" pitchFamily="2" charset="-122"/>
              </a:rPr>
              <a:t>:	</a:t>
            </a:r>
            <a:r>
              <a:rPr kumimoji="1" lang="zh-CN" altLang="en-US" sz="1600" dirty="0">
                <a:latin typeface="Songti SC" panose="02010600040101010101" pitchFamily="2" charset="-122"/>
                <a:ea typeface="Songti SC" panose="02010600040101010101" pitchFamily="2" charset="-122"/>
              </a:rPr>
              <a:t>指向链表中下一个区域结构</a:t>
            </a:r>
          </a:p>
        </p:txBody>
      </p:sp>
      <p:sp>
        <p:nvSpPr>
          <p:cNvPr id="8" name="文本框 7">
            <a:extLst>
              <a:ext uri="{FF2B5EF4-FFF2-40B4-BE49-F238E27FC236}">
                <a16:creationId xmlns:a16="http://schemas.microsoft.com/office/drawing/2014/main" id="{AEC3A1C5-6DED-EF46-B11C-B1C688239D24}"/>
              </a:ext>
            </a:extLst>
          </p:cNvPr>
          <p:cNvSpPr txBox="1"/>
          <p:nvPr/>
        </p:nvSpPr>
        <p:spPr>
          <a:xfrm>
            <a:off x="0" y="1122218"/>
            <a:ext cx="2857500"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5.1 Linux</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虚拟内存区域</a:t>
            </a:r>
          </a:p>
        </p:txBody>
      </p:sp>
      <p:sp>
        <p:nvSpPr>
          <p:cNvPr id="9" name="文本框 8">
            <a:extLst>
              <a:ext uri="{FF2B5EF4-FFF2-40B4-BE49-F238E27FC236}">
                <a16:creationId xmlns:a16="http://schemas.microsoft.com/office/drawing/2014/main" id="{B44AFF9E-A546-A24A-BDC5-FD2B36B25BEA}"/>
              </a:ext>
            </a:extLst>
          </p:cNvPr>
          <p:cNvSpPr txBox="1"/>
          <p:nvPr/>
        </p:nvSpPr>
        <p:spPr>
          <a:xfrm>
            <a:off x="765463" y="1545972"/>
            <a:ext cx="10933058" cy="1107996"/>
          </a:xfrm>
          <a:prstGeom prst="rect">
            <a:avLst/>
          </a:prstGeom>
          <a:noFill/>
        </p:spPr>
        <p:txBody>
          <a:bodyPr wrap="square" rtlCol="0">
            <a:spAutoFit/>
          </a:bodyPr>
          <a:lstStyle/>
          <a:p>
            <a:r>
              <a:rPr kumimoji="1" lang="en-US" altLang="zh-CN" sz="1600" dirty="0">
                <a:latin typeface="Songti SC" panose="02010600040101010101" pitchFamily="2" charset="-122"/>
                <a:ea typeface="Songti SC" panose="02010600040101010101" pitchFamily="2" charset="-122"/>
              </a:rPr>
              <a:t>Linux</a:t>
            </a:r>
            <a:r>
              <a:rPr kumimoji="1" lang="zh-CN" altLang="en-US" sz="1600" dirty="0">
                <a:latin typeface="Songti SC" panose="02010600040101010101" pitchFamily="2" charset="-122"/>
                <a:ea typeface="Songti SC" panose="02010600040101010101" pitchFamily="2" charset="-122"/>
              </a:rPr>
              <a:t>将虚拟内存组织成</a:t>
            </a:r>
            <a:r>
              <a:rPr kumimoji="1" lang="zh-CN" altLang="en-US" sz="1600" b="1" dirty="0">
                <a:latin typeface="Songti SC" panose="02010600040101010101" pitchFamily="2" charset="-122"/>
                <a:ea typeface="Songti SC" panose="02010600040101010101" pitchFamily="2" charset="-122"/>
              </a:rPr>
              <a:t>一些区域的集合</a:t>
            </a:r>
            <a:r>
              <a:rPr kumimoji="1" lang="zh-CN" altLang="en-US" sz="1600" dirty="0">
                <a:latin typeface="Songti SC" panose="02010600040101010101" pitchFamily="2" charset="-122"/>
                <a:ea typeface="Songti SC" panose="02010600040101010101" pitchFamily="2" charset="-122"/>
              </a:rPr>
              <a:t>。一个区域就是已分配的虚拟内存的连续片，这些页是以某种方式相关联的。</a:t>
            </a:r>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下图强调了记录一个进程中虚拟内存区域的内核数据结构。内核为系统中每个进程维护一个单独的任务结构。任务结构中的元素包含或者指向内核运行该进程所需要的所有信息。</a:t>
            </a:r>
          </a:p>
          <a:p>
            <a:endParaRPr kumimoji="1" lang="zh-CN" altLang="en-US" dirty="0"/>
          </a:p>
        </p:txBody>
      </p:sp>
    </p:spTree>
    <p:extLst>
      <p:ext uri="{BB962C8B-B14F-4D97-AF65-F5344CB8AC3E}">
        <p14:creationId xmlns:p14="http://schemas.microsoft.com/office/powerpoint/2010/main" val="131579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01839-D879-764D-9C57-926ACCC09655}"/>
              </a:ext>
            </a:extLst>
          </p:cNvPr>
          <p:cNvSpPr>
            <a:spLocks noGrp="1"/>
          </p:cNvSpPr>
          <p:nvPr>
            <p:ph type="title"/>
          </p:nvPr>
        </p:nvSpPr>
        <p:spPr>
          <a:xfrm>
            <a:off x="0" y="292389"/>
            <a:ext cx="2673927" cy="613070"/>
          </a:xfrm>
        </p:spPr>
        <p:txBody>
          <a:bodyPr>
            <a:normAutofit/>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5.2</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 </a:t>
            </a:r>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Linux</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缺页异常处理</a:t>
            </a:r>
          </a:p>
        </p:txBody>
      </p:sp>
      <p:sp>
        <p:nvSpPr>
          <p:cNvPr id="3" name="内容占位符 2">
            <a:extLst>
              <a:ext uri="{FF2B5EF4-FFF2-40B4-BE49-F238E27FC236}">
                <a16:creationId xmlns:a16="http://schemas.microsoft.com/office/drawing/2014/main" id="{84B9EF09-BDC0-5948-A60E-E5FF6C066A9A}"/>
              </a:ext>
            </a:extLst>
          </p:cNvPr>
          <p:cNvSpPr>
            <a:spLocks noGrp="1"/>
          </p:cNvSpPr>
          <p:nvPr>
            <p:ph idx="1"/>
          </p:nvPr>
        </p:nvSpPr>
        <p:spPr>
          <a:xfrm>
            <a:off x="838200" y="1825625"/>
            <a:ext cx="6657753" cy="4054180"/>
          </a:xfrm>
        </p:spPr>
        <p:txBody>
          <a:bodyPr>
            <a:normAutofit/>
          </a:bodyPr>
          <a:lstStyle/>
          <a:p>
            <a:pPr marL="0" indent="0">
              <a:buNone/>
            </a:pPr>
            <a:r>
              <a:rPr kumimoji="1" lang="zh-CN" altLang="en-US" sz="1600" dirty="0">
                <a:latin typeface="Songti SC" panose="02010600040101010101" pitchFamily="2" charset="-122"/>
                <a:ea typeface="Songti SC" panose="02010600040101010101" pitchFamily="2" charset="-122"/>
              </a:rPr>
              <a:t>假设</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在试图翻译某个虚拟地址</a:t>
            </a:r>
            <a:r>
              <a:rPr kumimoji="1" lang="en-US" altLang="zh-CN" sz="1600" dirty="0">
                <a:latin typeface="Songti SC" panose="02010600040101010101" pitchFamily="2" charset="-122"/>
                <a:ea typeface="Songti SC" panose="02010600040101010101" pitchFamily="2" charset="-122"/>
              </a:rPr>
              <a:t>A</a:t>
            </a:r>
            <a:r>
              <a:rPr kumimoji="1" lang="zh-CN" altLang="en-US" sz="1600" dirty="0">
                <a:latin typeface="Songti SC" panose="02010600040101010101" pitchFamily="2" charset="-122"/>
                <a:ea typeface="Songti SC" panose="02010600040101010101" pitchFamily="2" charset="-122"/>
              </a:rPr>
              <a:t>时，触发了一个缺页。这个异常导致控制转移到内核的缺页处理程序，处理程序随后就会执行以下步骤：</a:t>
            </a:r>
            <a:endParaRPr kumimoji="1" lang="en-US" altLang="zh-CN" sz="1600" dirty="0">
              <a:latin typeface="Songti SC" panose="02010600040101010101" pitchFamily="2" charset="-122"/>
              <a:ea typeface="Songti SC" panose="02010600040101010101" pitchFamily="2" charset="-122"/>
            </a:endParaRPr>
          </a:p>
          <a:p>
            <a:pPr marL="514350" indent="-514350">
              <a:buAutoNum type="arabicPeriod"/>
            </a:pPr>
            <a:r>
              <a:rPr kumimoji="1" lang="zh-CN" altLang="en-US" sz="1600" dirty="0">
                <a:latin typeface="Songti SC" panose="02010600040101010101" pitchFamily="2" charset="-122"/>
                <a:ea typeface="Songti SC" panose="02010600040101010101" pitchFamily="2" charset="-122"/>
              </a:rPr>
              <a:t>虚拟地址</a:t>
            </a:r>
            <a:r>
              <a:rPr kumimoji="1" lang="en-US" altLang="zh-CN" sz="1600" dirty="0">
                <a:latin typeface="Songti SC" panose="02010600040101010101" pitchFamily="2" charset="-122"/>
                <a:ea typeface="Songti SC" panose="02010600040101010101" pitchFamily="2" charset="-122"/>
              </a:rPr>
              <a:t>A</a:t>
            </a:r>
            <a:r>
              <a:rPr kumimoji="1" lang="zh-CN" altLang="en-US" sz="1600" dirty="0">
                <a:latin typeface="Songti SC" panose="02010600040101010101" pitchFamily="2" charset="-122"/>
                <a:ea typeface="Songti SC" panose="02010600040101010101" pitchFamily="2" charset="-122"/>
              </a:rPr>
              <a:t>是合法的吗？如果不合法，那么缺页处理程序就触发一个段错误，从而终止这个进程。</a:t>
            </a:r>
            <a:endParaRPr kumimoji="1" lang="en-US" altLang="zh-CN" sz="1600" dirty="0">
              <a:latin typeface="Songti SC" panose="02010600040101010101" pitchFamily="2" charset="-122"/>
              <a:ea typeface="Songti SC" panose="02010600040101010101" pitchFamily="2" charset="-122"/>
            </a:endParaRPr>
          </a:p>
          <a:p>
            <a:pPr marL="514350" indent="-514350">
              <a:buAutoNum type="arabicPeriod"/>
            </a:pPr>
            <a:r>
              <a:rPr kumimoji="1" lang="zh-CN" altLang="en-US" sz="1600" dirty="0">
                <a:latin typeface="Songti SC" panose="02010600040101010101" pitchFamily="2" charset="-122"/>
                <a:ea typeface="Songti SC" panose="02010600040101010101" pitchFamily="2" charset="-122"/>
              </a:rPr>
              <a:t>试图进行的内存访问是否合法？即进程是否有权限执行这个操作？如果不合法，缺页处理程序就会触发一个保护异常，终止这个进程。</a:t>
            </a:r>
            <a:endParaRPr kumimoji="1" lang="en-US" altLang="zh-CN" sz="1600" dirty="0">
              <a:latin typeface="Songti SC" panose="02010600040101010101" pitchFamily="2" charset="-122"/>
              <a:ea typeface="Songti SC" panose="02010600040101010101" pitchFamily="2" charset="-122"/>
            </a:endParaRPr>
          </a:p>
          <a:p>
            <a:pPr marL="514350" indent="-514350">
              <a:buAutoNum type="arabicPeriod"/>
            </a:pPr>
            <a:r>
              <a:rPr kumimoji="1" lang="zh-CN" altLang="en-US" sz="1600" dirty="0">
                <a:latin typeface="Songti SC" panose="02010600040101010101" pitchFamily="2" charset="-122"/>
                <a:ea typeface="Songti SC" panose="02010600040101010101" pitchFamily="2" charset="-122"/>
              </a:rPr>
              <a:t>到了这步，内核就已知道这个缺页是由于对合法的虚拟地址进行合法的操作造成的。他就会选择一个牺牲页面，如果这个页面被修改过，那么就将它交换出去，换入新的页面并更新页表。当缺页处理程序返回时，</a:t>
            </a:r>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重新启动引起缺页的指令，这条指令将再次发送</a:t>
            </a:r>
            <a:r>
              <a:rPr kumimoji="1" lang="en-US" altLang="zh-CN" sz="1600" dirty="0">
                <a:latin typeface="Songti SC" panose="02010600040101010101" pitchFamily="2" charset="-122"/>
                <a:ea typeface="Songti SC" panose="02010600040101010101" pitchFamily="2" charset="-122"/>
              </a:rPr>
              <a:t>A</a:t>
            </a:r>
            <a:r>
              <a:rPr kumimoji="1" lang="zh-CN" altLang="en-US" sz="1600" dirty="0">
                <a:latin typeface="Songti SC" panose="02010600040101010101" pitchFamily="2" charset="-122"/>
                <a:ea typeface="Songti SC" panose="02010600040101010101" pitchFamily="2" charset="-122"/>
              </a:rPr>
              <a:t>到</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。这次，</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就能正常的翻译</a:t>
            </a:r>
            <a:r>
              <a:rPr kumimoji="1" lang="en-US" altLang="zh-CN" sz="1600" dirty="0">
                <a:latin typeface="Songti SC" panose="02010600040101010101" pitchFamily="2" charset="-122"/>
                <a:ea typeface="Songti SC" panose="02010600040101010101" pitchFamily="2" charset="-122"/>
              </a:rPr>
              <a:t>A</a:t>
            </a:r>
            <a:r>
              <a:rPr kumimoji="1" lang="zh-CN" altLang="en-US" sz="1600" dirty="0">
                <a:latin typeface="Songti SC" panose="02010600040101010101" pitchFamily="2" charset="-122"/>
                <a:ea typeface="Songti SC" panose="02010600040101010101" pitchFamily="2" charset="-122"/>
              </a:rPr>
              <a:t>了。</a:t>
            </a:r>
          </a:p>
        </p:txBody>
      </p:sp>
      <p:pic>
        <p:nvPicPr>
          <p:cNvPr id="4" name="图片 3">
            <a:extLst>
              <a:ext uri="{FF2B5EF4-FFF2-40B4-BE49-F238E27FC236}">
                <a16:creationId xmlns:a16="http://schemas.microsoft.com/office/drawing/2014/main" id="{20DB2715-F5F5-CC47-8607-96D4ADB944DA}"/>
              </a:ext>
            </a:extLst>
          </p:cNvPr>
          <p:cNvPicPr>
            <a:picLocks noChangeAspect="1"/>
          </p:cNvPicPr>
          <p:nvPr/>
        </p:nvPicPr>
        <p:blipFill>
          <a:blip r:embed="rId2"/>
          <a:stretch>
            <a:fillRect/>
          </a:stretch>
        </p:blipFill>
        <p:spPr>
          <a:xfrm>
            <a:off x="7644809" y="2033920"/>
            <a:ext cx="4403775" cy="3637590"/>
          </a:xfrm>
          <a:prstGeom prst="rect">
            <a:avLst/>
          </a:prstGeom>
        </p:spPr>
      </p:pic>
    </p:spTree>
    <p:extLst>
      <p:ext uri="{BB962C8B-B14F-4D97-AF65-F5344CB8AC3E}">
        <p14:creationId xmlns:p14="http://schemas.microsoft.com/office/powerpoint/2010/main" val="1503825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E44A4-E8D7-1449-8848-286BC02858D5}"/>
              </a:ext>
            </a:extLst>
          </p:cNvPr>
          <p:cNvSpPr>
            <a:spLocks noGrp="1"/>
          </p:cNvSpPr>
          <p:nvPr>
            <p:ph type="title"/>
          </p:nvPr>
        </p:nvSpPr>
        <p:spPr>
          <a:xfrm>
            <a:off x="0" y="118817"/>
            <a:ext cx="1454728" cy="483893"/>
          </a:xfrm>
        </p:spPr>
        <p:txBody>
          <a:bodyPr>
            <a:normAutofit/>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6.</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 内存映射</a:t>
            </a:r>
          </a:p>
        </p:txBody>
      </p:sp>
      <p:sp>
        <p:nvSpPr>
          <p:cNvPr id="3" name="内容占位符 2">
            <a:extLst>
              <a:ext uri="{FF2B5EF4-FFF2-40B4-BE49-F238E27FC236}">
                <a16:creationId xmlns:a16="http://schemas.microsoft.com/office/drawing/2014/main" id="{B1252D97-5ADD-9B48-9AA6-CF85E4C2F04C}"/>
              </a:ext>
            </a:extLst>
          </p:cNvPr>
          <p:cNvSpPr>
            <a:spLocks noGrp="1"/>
          </p:cNvSpPr>
          <p:nvPr>
            <p:ph idx="1"/>
          </p:nvPr>
        </p:nvSpPr>
        <p:spPr>
          <a:xfrm>
            <a:off x="838200" y="602710"/>
            <a:ext cx="9985744" cy="542778"/>
          </a:xfrm>
        </p:spPr>
        <p:txBody>
          <a:bodyPr>
            <a:normAutofit fontScale="62500" lnSpcReduction="20000"/>
          </a:bodyPr>
          <a:lstStyle/>
          <a:p>
            <a:pPr marL="0" indent="0">
              <a:buNone/>
            </a:pPr>
            <a:endParaRPr kumimoji="1" lang="en-US" altLang="zh-CN" sz="1600" dirty="0"/>
          </a:p>
          <a:p>
            <a:pPr marL="0" indent="0">
              <a:buNone/>
            </a:pPr>
            <a:r>
              <a:rPr lang="en" altLang="zh-CN" sz="2600" dirty="0">
                <a:latin typeface="Songti SC" panose="02010600040101010101" pitchFamily="2" charset="-122"/>
                <a:ea typeface="Songti SC" panose="02010600040101010101" pitchFamily="2" charset="-122"/>
              </a:rPr>
              <a:t>Linux</a:t>
            </a:r>
            <a:r>
              <a:rPr lang="zh-CN" altLang="en-US" sz="2600" dirty="0">
                <a:latin typeface="Songti SC" panose="02010600040101010101" pitchFamily="2" charset="-122"/>
                <a:ea typeface="Songti SC" panose="02010600040101010101" pitchFamily="2" charset="-122"/>
              </a:rPr>
              <a:t>通过将一个虚拟内存区域与一个磁盘上的对象关联起来，也就是一个文件到一块内存的映射。</a:t>
            </a:r>
            <a:endParaRPr kumimoji="1" lang="zh-CN" altLang="en-US" sz="2600" dirty="0">
              <a:latin typeface="Songti SC" panose="02010600040101010101" pitchFamily="2" charset="-122"/>
              <a:ea typeface="Songti SC" panose="02010600040101010101" pitchFamily="2" charset="-122"/>
            </a:endParaRPr>
          </a:p>
        </p:txBody>
      </p:sp>
      <p:sp>
        <p:nvSpPr>
          <p:cNvPr id="4" name="文本框 3">
            <a:extLst>
              <a:ext uri="{FF2B5EF4-FFF2-40B4-BE49-F238E27FC236}">
                <a16:creationId xmlns:a16="http://schemas.microsoft.com/office/drawing/2014/main" id="{0D2A7238-37D4-504D-8472-AA4CF0A01B9D}"/>
              </a:ext>
            </a:extLst>
          </p:cNvPr>
          <p:cNvSpPr txBox="1"/>
          <p:nvPr/>
        </p:nvSpPr>
        <p:spPr>
          <a:xfrm>
            <a:off x="291509" y="1394268"/>
            <a:ext cx="2030818"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6.1</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 共享对象</a:t>
            </a:r>
          </a:p>
        </p:txBody>
      </p:sp>
      <p:sp>
        <p:nvSpPr>
          <p:cNvPr id="5" name="文本框 4">
            <a:extLst>
              <a:ext uri="{FF2B5EF4-FFF2-40B4-BE49-F238E27FC236}">
                <a16:creationId xmlns:a16="http://schemas.microsoft.com/office/drawing/2014/main" id="{D64B0F55-177D-5C47-968D-3419AF1229EE}"/>
              </a:ext>
            </a:extLst>
          </p:cNvPr>
          <p:cNvSpPr txBox="1"/>
          <p:nvPr/>
        </p:nvSpPr>
        <p:spPr>
          <a:xfrm>
            <a:off x="838200" y="2012380"/>
            <a:ext cx="3574312" cy="1815882"/>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已知进程这一抽象能够为每个进程提供自己私有的虚拟地址空间，但是如果许多进程有</a:t>
            </a:r>
            <a:r>
              <a:rPr lang="zh-CN" altLang="en-US" sz="1600" b="1" dirty="0">
                <a:latin typeface="Songti SC" panose="02010600040101010101" pitchFamily="2" charset="-122"/>
                <a:ea typeface="Songti SC" panose="02010600040101010101" pitchFamily="2" charset="-122"/>
              </a:rPr>
              <a:t>同样的只读代码区域</a:t>
            </a:r>
            <a:r>
              <a:rPr lang="zh-CN" altLang="en-US" sz="1600" dirty="0">
                <a:latin typeface="Songti SC" panose="02010600040101010101" pitchFamily="2" charset="-122"/>
                <a:ea typeface="Songti SC" panose="02010600040101010101" pitchFamily="2" charset="-122"/>
              </a:rPr>
              <a:t>，比如相同的库函数，如果每个进程拥有一份副本，那太浪费空间了，所以内存映射提供了机制来控制多个进程共享对象。</a:t>
            </a:r>
          </a:p>
        </p:txBody>
      </p:sp>
      <p:pic>
        <p:nvPicPr>
          <p:cNvPr id="6" name="图片 5">
            <a:extLst>
              <a:ext uri="{FF2B5EF4-FFF2-40B4-BE49-F238E27FC236}">
                <a16:creationId xmlns:a16="http://schemas.microsoft.com/office/drawing/2014/main" id="{14999854-F4CD-5245-A2E4-651FE16F4CD1}"/>
              </a:ext>
            </a:extLst>
          </p:cNvPr>
          <p:cNvPicPr>
            <a:picLocks noChangeAspect="1"/>
          </p:cNvPicPr>
          <p:nvPr/>
        </p:nvPicPr>
        <p:blipFill>
          <a:blip r:embed="rId2"/>
          <a:stretch>
            <a:fillRect/>
          </a:stretch>
        </p:blipFill>
        <p:spPr>
          <a:xfrm>
            <a:off x="1252114" y="3990722"/>
            <a:ext cx="2692564" cy="2775159"/>
          </a:xfrm>
          <a:prstGeom prst="rect">
            <a:avLst/>
          </a:prstGeom>
        </p:spPr>
      </p:pic>
      <p:sp>
        <p:nvSpPr>
          <p:cNvPr id="7" name="文本框 6">
            <a:extLst>
              <a:ext uri="{FF2B5EF4-FFF2-40B4-BE49-F238E27FC236}">
                <a16:creationId xmlns:a16="http://schemas.microsoft.com/office/drawing/2014/main" id="{6FF319DD-D2DB-1E41-B4FB-D64A33386459}"/>
              </a:ext>
            </a:extLst>
          </p:cNvPr>
          <p:cNvSpPr txBox="1"/>
          <p:nvPr/>
        </p:nvSpPr>
        <p:spPr>
          <a:xfrm>
            <a:off x="5147008" y="2012380"/>
            <a:ext cx="6206792" cy="1323439"/>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如果有多个调用者同时请求相同资源（如内存或磁盘上的数据存储），他们会共同获取相同的指针指向相同的资源，直到某个调用者试图修改资源的内容时，系统才会真正复制一份专用副本（</a:t>
            </a:r>
            <a:r>
              <a:rPr lang="en" altLang="zh-CN" sz="1600" dirty="0">
                <a:latin typeface="Songti SC" panose="02010600040101010101" pitchFamily="2" charset="-122"/>
                <a:ea typeface="Songti SC" panose="02010600040101010101" pitchFamily="2" charset="-122"/>
              </a:rPr>
              <a:t>private copy</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给该调用者，而其他调用者所见到的最初的资源仍然保持不变。</a:t>
            </a:r>
          </a:p>
        </p:txBody>
      </p:sp>
      <p:pic>
        <p:nvPicPr>
          <p:cNvPr id="8" name="图片 7">
            <a:extLst>
              <a:ext uri="{FF2B5EF4-FFF2-40B4-BE49-F238E27FC236}">
                <a16:creationId xmlns:a16="http://schemas.microsoft.com/office/drawing/2014/main" id="{FF390EE8-13E0-AE4D-843B-90AAE2385805}"/>
              </a:ext>
            </a:extLst>
          </p:cNvPr>
          <p:cNvPicPr>
            <a:picLocks noChangeAspect="1"/>
          </p:cNvPicPr>
          <p:nvPr/>
        </p:nvPicPr>
        <p:blipFill>
          <a:blip r:embed="rId3"/>
          <a:stretch>
            <a:fillRect/>
          </a:stretch>
        </p:blipFill>
        <p:spPr>
          <a:xfrm>
            <a:off x="6197455" y="4265893"/>
            <a:ext cx="3136326" cy="2504380"/>
          </a:xfrm>
          <a:prstGeom prst="rect">
            <a:avLst/>
          </a:prstGeom>
        </p:spPr>
      </p:pic>
      <p:sp>
        <p:nvSpPr>
          <p:cNvPr id="9" name="文本框 8">
            <a:extLst>
              <a:ext uri="{FF2B5EF4-FFF2-40B4-BE49-F238E27FC236}">
                <a16:creationId xmlns:a16="http://schemas.microsoft.com/office/drawing/2014/main" id="{C29B6C4B-E82D-C243-B0E3-96B1E87637D9}"/>
              </a:ext>
            </a:extLst>
          </p:cNvPr>
          <p:cNvSpPr txBox="1"/>
          <p:nvPr/>
        </p:nvSpPr>
        <p:spPr>
          <a:xfrm>
            <a:off x="4518837" y="1394268"/>
            <a:ext cx="1476718"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6.2</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 写时复制</a:t>
            </a:r>
          </a:p>
        </p:txBody>
      </p:sp>
    </p:spTree>
    <p:extLst>
      <p:ext uri="{BB962C8B-B14F-4D97-AF65-F5344CB8AC3E}">
        <p14:creationId xmlns:p14="http://schemas.microsoft.com/office/powerpoint/2010/main" val="323416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1CE61B-3826-1540-8060-633BA67934C4}"/>
              </a:ext>
            </a:extLst>
          </p:cNvPr>
          <p:cNvSpPr txBox="1"/>
          <p:nvPr/>
        </p:nvSpPr>
        <p:spPr>
          <a:xfrm>
            <a:off x="549617" y="780136"/>
            <a:ext cx="11092765" cy="2554545"/>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创建一个带有自己独立虚拟地址空间的新进程。</a:t>
            </a:r>
            <a:endParaRPr lang="en-US" altLang="zh-CN" sz="1600" dirty="0">
              <a:latin typeface="Songti SC" panose="02010600040101010101" pitchFamily="2" charset="-122"/>
              <a:ea typeface="Songti SC" panose="02010600040101010101" pitchFamily="2" charset="-122"/>
            </a:endParaRPr>
          </a:p>
          <a:p>
            <a:endParaRPr lang="en-US" altLang="zh-CN" sz="1600" dirty="0">
              <a:latin typeface="Songti SC" panose="02010600040101010101" pitchFamily="2" charset="-122"/>
              <a:ea typeface="Songti SC" panose="02010600040101010101" pitchFamily="2" charset="-122"/>
            </a:endParaRPr>
          </a:p>
          <a:p>
            <a:endParaRPr lang="en-US" altLang="zh-CN" sz="1600" dirty="0">
              <a:latin typeface="Songti SC" panose="02010600040101010101" pitchFamily="2" charset="-122"/>
              <a:ea typeface="Songti SC" panose="02010600040101010101" pitchFamily="2" charset="-122"/>
            </a:endParaRPr>
          </a:p>
          <a:p>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用来加载和执行程序。</a:t>
            </a:r>
          </a:p>
          <a:p>
            <a:endParaRPr lang="en" altLang="zh-CN" sz="1600" dirty="0">
              <a:latin typeface="Songti SC" panose="02010600040101010101" pitchFamily="2" charset="-122"/>
              <a:ea typeface="Songti SC" panose="02010600040101010101" pitchFamily="2" charset="-122"/>
            </a:endParaRPr>
          </a:p>
          <a:p>
            <a:endParaRPr lang="zh-CN" altLang="en-US" sz="1600" dirty="0">
              <a:latin typeface="Songti SC" panose="02010600040101010101" pitchFamily="2" charset="-122"/>
              <a:ea typeface="Songti SC" panose="02010600040101010101" pitchFamily="2" charset="-122"/>
            </a:endParaRPr>
          </a:p>
          <a:p>
            <a:endParaRPr lang="en" altLang="zh-CN" sz="1600" dirty="0">
              <a:latin typeface="Songti SC" panose="02010600040101010101" pitchFamily="2" charset="-122"/>
              <a:ea typeface="Songti SC" panose="02010600040101010101" pitchFamily="2" charset="-122"/>
            </a:endParaRPr>
          </a:p>
          <a:p>
            <a:endParaRPr lang="zh-CN" altLang="en-US"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用来创建新的虚拟内存区域，并将对象映射到这些区域中。</a:t>
            </a:r>
          </a:p>
        </p:txBody>
      </p:sp>
      <p:sp>
        <p:nvSpPr>
          <p:cNvPr id="5" name="文本框 4">
            <a:extLst>
              <a:ext uri="{FF2B5EF4-FFF2-40B4-BE49-F238E27FC236}">
                <a16:creationId xmlns:a16="http://schemas.microsoft.com/office/drawing/2014/main" id="{D13492A9-D7B6-0C46-8977-9D2BD2B0A5A6}"/>
              </a:ext>
            </a:extLst>
          </p:cNvPr>
          <p:cNvSpPr txBox="1"/>
          <p:nvPr/>
        </p:nvSpPr>
        <p:spPr>
          <a:xfrm>
            <a:off x="0" y="306286"/>
            <a:ext cx="2275367"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6.3</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 </a:t>
            </a:r>
            <a:r>
              <a:rPr kumimoji="1" lang="en-US" altLang="zh-CN" b="1" dirty="0">
                <a:solidFill>
                  <a:schemeClr val="accent1">
                    <a:lumMod val="50000"/>
                  </a:schemeClr>
                </a:solidFill>
                <a:latin typeface="Songti SC" panose="02010600040101010101" pitchFamily="2" charset="-122"/>
                <a:ea typeface="Songti SC" panose="02010600040101010101" pitchFamily="2" charset="-122"/>
              </a:rPr>
              <a:t>fork</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函数</a:t>
            </a:r>
          </a:p>
        </p:txBody>
      </p:sp>
      <p:sp>
        <p:nvSpPr>
          <p:cNvPr id="7" name="文本框 6">
            <a:extLst>
              <a:ext uri="{FF2B5EF4-FFF2-40B4-BE49-F238E27FC236}">
                <a16:creationId xmlns:a16="http://schemas.microsoft.com/office/drawing/2014/main" id="{517943CE-E9BE-1D42-94A7-A35F890B3EDB}"/>
              </a:ext>
            </a:extLst>
          </p:cNvPr>
          <p:cNvSpPr txBox="1"/>
          <p:nvPr/>
        </p:nvSpPr>
        <p:spPr>
          <a:xfrm>
            <a:off x="0" y="2466312"/>
            <a:ext cx="1787236"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6.4</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 </a:t>
            </a:r>
            <a:r>
              <a:rPr kumimoji="1" lang="en-US" altLang="zh-CN" b="1" dirty="0" err="1">
                <a:solidFill>
                  <a:schemeClr val="accent1">
                    <a:lumMod val="50000"/>
                  </a:schemeClr>
                </a:solidFill>
                <a:latin typeface="Songti SC" panose="02010600040101010101" pitchFamily="2" charset="-122"/>
                <a:ea typeface="Songti SC" panose="02010600040101010101" pitchFamily="2" charset="-122"/>
              </a:rPr>
              <a:t>mmap</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函数</a:t>
            </a:r>
          </a:p>
        </p:txBody>
      </p:sp>
      <p:sp>
        <p:nvSpPr>
          <p:cNvPr id="6" name="文本框 5">
            <a:extLst>
              <a:ext uri="{FF2B5EF4-FFF2-40B4-BE49-F238E27FC236}">
                <a16:creationId xmlns:a16="http://schemas.microsoft.com/office/drawing/2014/main" id="{B473034A-BD18-2940-B1C8-8B2239C04D09}"/>
              </a:ext>
            </a:extLst>
          </p:cNvPr>
          <p:cNvSpPr txBox="1"/>
          <p:nvPr/>
        </p:nvSpPr>
        <p:spPr>
          <a:xfrm>
            <a:off x="0" y="1368115"/>
            <a:ext cx="1787236" cy="369332"/>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6.4</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 </a:t>
            </a:r>
            <a:r>
              <a:rPr kumimoji="1" lang="en-US" altLang="zh-CN" b="1" dirty="0" err="1">
                <a:solidFill>
                  <a:schemeClr val="accent1">
                    <a:lumMod val="50000"/>
                  </a:schemeClr>
                </a:solidFill>
                <a:latin typeface="Songti SC" panose="02010600040101010101" pitchFamily="2" charset="-122"/>
                <a:ea typeface="Songti SC" panose="02010600040101010101" pitchFamily="2" charset="-122"/>
              </a:rPr>
              <a:t>execve</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函数</a:t>
            </a:r>
          </a:p>
        </p:txBody>
      </p:sp>
    </p:spTree>
    <p:extLst>
      <p:ext uri="{BB962C8B-B14F-4D97-AF65-F5344CB8AC3E}">
        <p14:creationId xmlns:p14="http://schemas.microsoft.com/office/powerpoint/2010/main" val="46384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FB3D94-2B45-1841-8160-35A4758A8306}"/>
              </a:ext>
            </a:extLst>
          </p:cNvPr>
          <p:cNvSpPr>
            <a:spLocks noGrp="1"/>
          </p:cNvSpPr>
          <p:nvPr>
            <p:ph idx="1"/>
          </p:nvPr>
        </p:nvSpPr>
        <p:spPr>
          <a:xfrm>
            <a:off x="699974" y="1576043"/>
            <a:ext cx="10792047" cy="3936938"/>
          </a:xfrm>
        </p:spPr>
        <p:txBody>
          <a:bodyPr>
            <a:noAutofit/>
          </a:bodyPr>
          <a:lstStyle/>
          <a:p>
            <a:pPr marL="0" indent="0">
              <a:buNone/>
            </a:pPr>
            <a:r>
              <a:rPr lang="zh-CN" altLang="en-US" sz="1600" dirty="0">
                <a:latin typeface="Songti SC" panose="02010600040101010101" pitchFamily="2" charset="-122"/>
                <a:ea typeface="Songti SC" panose="02010600040101010101" pitchFamily="2" charset="-122"/>
              </a:rPr>
              <a:t>在系统中所有的进程之间是共享</a:t>
            </a:r>
            <a:r>
              <a:rPr lang="en" altLang="zh-CN" sz="1600" dirty="0">
                <a:latin typeface="Songti SC" panose="02010600040101010101" pitchFamily="2" charset="-122"/>
                <a:ea typeface="Songti SC" panose="02010600040101010101" pitchFamily="2" charset="-122"/>
              </a:rPr>
              <a:t>CPU</a:t>
            </a:r>
            <a:r>
              <a:rPr lang="zh-CN" altLang="en-US" sz="1600" dirty="0">
                <a:latin typeface="Songti SC" panose="02010600040101010101" pitchFamily="2" charset="-122"/>
                <a:ea typeface="Songti SC" panose="02010600040101010101" pitchFamily="2" charset="-122"/>
              </a:rPr>
              <a:t>和主存这些内存资源的。</a:t>
            </a:r>
            <a:endParaRPr lang="en-US" altLang="zh-CN" sz="1600" dirty="0">
              <a:latin typeface="Songti SC" panose="02010600040101010101" pitchFamily="2" charset="-122"/>
              <a:ea typeface="Songti SC" panose="02010600040101010101" pitchFamily="2" charset="-122"/>
            </a:endParaRPr>
          </a:p>
          <a:p>
            <a:pPr marL="0" indent="0">
              <a:buNone/>
            </a:pPr>
            <a:r>
              <a:rPr lang="zh-CN" altLang="en-US" sz="1600" dirty="0">
                <a:latin typeface="Songti SC" panose="02010600040101010101" pitchFamily="2" charset="-122"/>
                <a:ea typeface="Songti SC" panose="02010600040101010101" pitchFamily="2" charset="-122"/>
              </a:rPr>
              <a:t>问题</a:t>
            </a:r>
            <a:r>
              <a:rPr lang="en-US" altLang="zh-CN" sz="1600" dirty="0">
                <a:latin typeface="Songti SC" panose="02010600040101010101" pitchFamily="2" charset="-122"/>
                <a:ea typeface="Songti SC" panose="02010600040101010101" pitchFamily="2" charset="-122"/>
              </a:rPr>
              <a:t>1.</a:t>
            </a:r>
            <a:r>
              <a:rPr lang="zh-CN" altLang="en-US" sz="1600" dirty="0">
                <a:latin typeface="Songti SC" panose="02010600040101010101" pitchFamily="2" charset="-122"/>
                <a:ea typeface="Songti SC" panose="02010600040101010101" pitchFamily="2" charset="-122"/>
              </a:rPr>
              <a:t> 当进程数量变多时，所需要的内存资源就会相应的增加。可能会导致部分程序</a:t>
            </a:r>
            <a:r>
              <a:rPr lang="zh-CN" altLang="en-US" sz="1600" b="1" dirty="0">
                <a:latin typeface="Songti SC" panose="02010600040101010101" pitchFamily="2" charset="-122"/>
                <a:ea typeface="Songti SC" panose="02010600040101010101" pitchFamily="2" charset="-122"/>
              </a:rPr>
              <a:t>没有主存空间可用</a:t>
            </a:r>
            <a:r>
              <a:rPr lang="zh-CN" altLang="en-US" sz="1600" dirty="0">
                <a:latin typeface="Songti SC" panose="02010600040101010101" pitchFamily="2" charset="-122"/>
                <a:ea typeface="Songti SC" panose="02010600040101010101" pitchFamily="2" charset="-122"/>
              </a:rPr>
              <a:t>。</a:t>
            </a:r>
            <a:endParaRPr lang="en-US" altLang="zh-CN" sz="1600" dirty="0">
              <a:latin typeface="Songti SC" panose="02010600040101010101" pitchFamily="2" charset="-122"/>
              <a:ea typeface="Songti SC" panose="02010600040101010101" pitchFamily="2" charset="-122"/>
            </a:endParaRPr>
          </a:p>
          <a:p>
            <a:pPr marL="0" indent="0">
              <a:buNone/>
            </a:pPr>
            <a:r>
              <a:rPr lang="zh-CN" altLang="en-US" sz="1600" dirty="0">
                <a:latin typeface="Songti SC" panose="02010600040101010101" pitchFamily="2" charset="-122"/>
                <a:ea typeface="Songti SC" panose="02010600040101010101" pitchFamily="2" charset="-122"/>
              </a:rPr>
              <a:t>问题</a:t>
            </a:r>
            <a:r>
              <a:rPr lang="en-US" altLang="zh-CN" sz="1600" dirty="0">
                <a:latin typeface="Songti SC" panose="02010600040101010101" pitchFamily="2" charset="-122"/>
                <a:ea typeface="Songti SC" panose="02010600040101010101" pitchFamily="2" charset="-122"/>
              </a:rPr>
              <a:t>2.</a:t>
            </a:r>
            <a:r>
              <a:rPr lang="zh-CN" altLang="en-US" sz="1600" dirty="0">
                <a:latin typeface="Songti SC" panose="02010600040101010101" pitchFamily="2" charset="-122"/>
                <a:ea typeface="Songti SC" panose="02010600040101010101" pitchFamily="2" charset="-122"/>
              </a:rPr>
              <a:t> 由于资源是共享的，那么就有可能导致某个进程不小心写了另一个进程所使用的内存，进而导致</a:t>
            </a:r>
            <a:r>
              <a:rPr lang="zh-CN" altLang="en-US" sz="1600" b="1" dirty="0">
                <a:latin typeface="Songti SC" panose="02010600040101010101" pitchFamily="2" charset="-122"/>
                <a:ea typeface="Songti SC" panose="02010600040101010101" pitchFamily="2" charset="-122"/>
              </a:rPr>
              <a:t>程序运行不符合正常逻辑</a:t>
            </a:r>
            <a:r>
              <a:rPr lang="zh-CN" altLang="en-US" sz="1600" dirty="0">
                <a:latin typeface="Songti SC" panose="02010600040101010101" pitchFamily="2" charset="-122"/>
                <a:ea typeface="Songti SC" panose="02010600040101010101" pitchFamily="2" charset="-122"/>
              </a:rPr>
              <a:t>。</a:t>
            </a:r>
            <a:endParaRPr lang="en-US" altLang="zh-CN" sz="1600" dirty="0">
              <a:latin typeface="Songti SC" panose="02010600040101010101" pitchFamily="2" charset="-122"/>
              <a:ea typeface="Songti SC" panose="02010600040101010101" pitchFamily="2" charset="-122"/>
            </a:endParaRPr>
          </a:p>
          <a:p>
            <a:pPr marL="0" indent="0">
              <a:buNone/>
            </a:pPr>
            <a:endParaRPr lang="zh-CN" altLang="en-US" sz="1600" dirty="0">
              <a:latin typeface="Songti SC" panose="02010600040101010101" pitchFamily="2" charset="-122"/>
              <a:ea typeface="Songti SC" panose="02010600040101010101" pitchFamily="2" charset="-122"/>
            </a:endParaRPr>
          </a:p>
          <a:p>
            <a:pPr marL="0" indent="0">
              <a:buNone/>
            </a:pPr>
            <a:r>
              <a:rPr lang="zh-CN" altLang="en-US" sz="1600" dirty="0">
                <a:latin typeface="Songti SC" panose="02010600040101010101" pitchFamily="2" charset="-122"/>
                <a:ea typeface="Songti SC" panose="02010600040101010101" pitchFamily="2" charset="-122"/>
              </a:rPr>
              <a:t>为了</a:t>
            </a:r>
            <a:r>
              <a:rPr lang="zh-CN" altLang="en-US" sz="1600" b="1" dirty="0">
                <a:latin typeface="Songti SC" panose="02010600040101010101" pitchFamily="2" charset="-122"/>
                <a:ea typeface="Songti SC" panose="02010600040101010101" pitchFamily="2" charset="-122"/>
              </a:rPr>
              <a:t>更加有效的管理内存并少出错</a:t>
            </a:r>
            <a:r>
              <a:rPr lang="zh-CN" altLang="en-US" sz="1600" dirty="0">
                <a:latin typeface="Songti SC" panose="02010600040101010101" pitchFamily="2" charset="-122"/>
                <a:ea typeface="Songti SC" panose="02010600040101010101" pitchFamily="2" charset="-122"/>
              </a:rPr>
              <a:t>，现代系统提供了一种对主存的抽象的概念，叫做虚拟内存</a:t>
            </a:r>
            <a:r>
              <a:rPr lang="en-US" altLang="zh-C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VM)</a:t>
            </a:r>
            <a:r>
              <a:rPr lang="zh-CN" altLang="en" sz="1600" dirty="0">
                <a:latin typeface="Songti SC" panose="02010600040101010101" pitchFamily="2" charset="-122"/>
                <a:ea typeface="Songti SC" panose="02010600040101010101" pitchFamily="2" charset="-122"/>
              </a:rPr>
              <a:t>。</a:t>
            </a:r>
          </a:p>
          <a:p>
            <a:pPr marL="0" indent="0">
              <a:buNone/>
            </a:pPr>
            <a:endParaRPr lang="en-US" altLang="zh-CN" sz="1600" dirty="0">
              <a:latin typeface="Songti SC" panose="02010600040101010101" pitchFamily="2" charset="-122"/>
              <a:ea typeface="Songti SC" panose="02010600040101010101" pitchFamily="2" charset="-122"/>
            </a:endParaRPr>
          </a:p>
          <a:p>
            <a:pPr marL="0" indent="0">
              <a:buNone/>
            </a:pPr>
            <a:r>
              <a:rPr lang="zh-CN" altLang="en-US" sz="1600" dirty="0">
                <a:latin typeface="Songti SC" panose="02010600040101010101" pitchFamily="2" charset="-122"/>
                <a:ea typeface="Songti SC" panose="02010600040101010101" pitchFamily="2" charset="-122"/>
              </a:rPr>
              <a:t>虚拟内存提供了三个重要的能力： </a:t>
            </a:r>
            <a:r>
              <a:rPr lang="zh-CN" altLang="en-US" sz="1600" b="1" dirty="0">
                <a:latin typeface="Songti SC" panose="02010600040101010101" pitchFamily="2" charset="-122"/>
                <a:ea typeface="Songti SC" panose="02010600040101010101" pitchFamily="2" charset="-122"/>
              </a:rPr>
              <a:t>缓存，内存管理，内存保护</a:t>
            </a:r>
          </a:p>
          <a:p>
            <a:r>
              <a:rPr lang="en-US" altLang="zh-CN" sz="1600" dirty="0">
                <a:latin typeface="Songti SC" panose="02010600040101010101" pitchFamily="2" charset="-122"/>
                <a:ea typeface="Songti SC" panose="02010600040101010101" pitchFamily="2" charset="-122"/>
              </a:rPr>
              <a:t>1. </a:t>
            </a:r>
            <a:r>
              <a:rPr lang="zh-CN" altLang="en-US" sz="1600" dirty="0">
                <a:latin typeface="Songti SC" panose="02010600040101010101" pitchFamily="2" charset="-122"/>
                <a:ea typeface="Songti SC" panose="02010600040101010101" pitchFamily="2" charset="-122"/>
              </a:rPr>
              <a:t>将主存视为一个存储在磁盘上的地址空间的高速缓存，在主存中只保存活动区域，并根据需要在磁盘和主存之间来回传送数据</a:t>
            </a:r>
          </a:p>
          <a:p>
            <a:r>
              <a:rPr lang="en-US" altLang="zh-CN" sz="1600" dirty="0">
                <a:latin typeface="Songti SC" panose="02010600040101010101" pitchFamily="2" charset="-122"/>
                <a:ea typeface="Songti SC" panose="02010600040101010101" pitchFamily="2" charset="-122"/>
              </a:rPr>
              <a:t>2. </a:t>
            </a:r>
            <a:r>
              <a:rPr lang="zh-CN" altLang="en-US" sz="1600" dirty="0">
                <a:latin typeface="Songti SC" panose="02010600040101010101" pitchFamily="2" charset="-122"/>
                <a:ea typeface="Songti SC" panose="02010600040101010101" pitchFamily="2" charset="-122"/>
              </a:rPr>
              <a:t>为每个进程提供了一致的地址空间，简化内存管理</a:t>
            </a:r>
          </a:p>
          <a:p>
            <a:r>
              <a:rPr lang="en-US" altLang="zh-CN" sz="1600" dirty="0">
                <a:latin typeface="Songti SC" panose="02010600040101010101" pitchFamily="2" charset="-122"/>
                <a:ea typeface="Songti SC" panose="02010600040101010101" pitchFamily="2" charset="-122"/>
              </a:rPr>
              <a:t>3. </a:t>
            </a:r>
            <a:r>
              <a:rPr lang="zh-CN" altLang="en-US" sz="1600" dirty="0">
                <a:latin typeface="Songti SC" panose="02010600040101010101" pitchFamily="2" charset="-122"/>
                <a:ea typeface="Songti SC" panose="02010600040101010101" pitchFamily="2" charset="-122"/>
              </a:rPr>
              <a:t>保护了每个进程的地址空间不被其他进程破坏</a:t>
            </a:r>
          </a:p>
        </p:txBody>
      </p:sp>
      <p:sp>
        <p:nvSpPr>
          <p:cNvPr id="4" name="标题 1">
            <a:extLst>
              <a:ext uri="{FF2B5EF4-FFF2-40B4-BE49-F238E27FC236}">
                <a16:creationId xmlns:a16="http://schemas.microsoft.com/office/drawing/2014/main" id="{D7776886-8275-9341-A5A3-859D39F6AC2A}"/>
              </a:ext>
            </a:extLst>
          </p:cNvPr>
          <p:cNvSpPr>
            <a:spLocks noGrp="1"/>
          </p:cNvSpPr>
          <p:nvPr/>
        </p:nvSpPr>
        <p:spPr>
          <a:xfrm>
            <a:off x="4650937" y="498718"/>
            <a:ext cx="2890122" cy="648585"/>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dirty="0">
                <a:solidFill>
                  <a:schemeClr val="accent1">
                    <a:lumMod val="50000"/>
                  </a:schemeClr>
                </a:solidFill>
                <a:latin typeface="Songti SC" panose="02010600040101010101" pitchFamily="2" charset="-122"/>
                <a:ea typeface="Songti SC" panose="02010600040101010101" pitchFamily="2" charset="-122"/>
              </a:rPr>
              <a:t>虚拟内存</a:t>
            </a:r>
          </a:p>
        </p:txBody>
      </p:sp>
    </p:spTree>
    <p:extLst>
      <p:ext uri="{BB962C8B-B14F-4D97-AF65-F5344CB8AC3E}">
        <p14:creationId xmlns:p14="http://schemas.microsoft.com/office/powerpoint/2010/main" val="84689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ADF82-8186-A146-ACE9-55BD797524D5}"/>
              </a:ext>
            </a:extLst>
          </p:cNvPr>
          <p:cNvSpPr>
            <a:spLocks noGrp="1"/>
          </p:cNvSpPr>
          <p:nvPr>
            <p:ph type="title"/>
          </p:nvPr>
        </p:nvSpPr>
        <p:spPr>
          <a:xfrm>
            <a:off x="0" y="94817"/>
            <a:ext cx="1239982" cy="586220"/>
          </a:xfrm>
        </p:spPr>
        <p:txBody>
          <a:bodyPr>
            <a:normAutofit/>
          </a:bodyPr>
          <a:lstStyle/>
          <a:p>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虚拟寻址</a:t>
            </a:r>
          </a:p>
        </p:txBody>
      </p:sp>
      <p:sp>
        <p:nvSpPr>
          <p:cNvPr id="5" name="文本框 4">
            <a:extLst>
              <a:ext uri="{FF2B5EF4-FFF2-40B4-BE49-F238E27FC236}">
                <a16:creationId xmlns:a16="http://schemas.microsoft.com/office/drawing/2014/main" id="{ABD730F3-12AB-3F4F-AF8A-FF81DE31C9C0}"/>
              </a:ext>
            </a:extLst>
          </p:cNvPr>
          <p:cNvSpPr txBox="1"/>
          <p:nvPr/>
        </p:nvSpPr>
        <p:spPr>
          <a:xfrm>
            <a:off x="1034494" y="1142656"/>
            <a:ext cx="4359541" cy="1323439"/>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使用虚拟寻址，</a:t>
            </a:r>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通过生成一个虚拟地址来访问主存。这个虚拟地址在被送到内存之前先通过</a:t>
            </a:r>
            <a:r>
              <a:rPr kumimoji="1" lang="en-US" altLang="zh-CN" sz="1600" dirty="0">
                <a:latin typeface="Songti SC" panose="02010600040101010101" pitchFamily="2" charset="-122"/>
                <a:ea typeface="Songti SC" panose="02010600040101010101" pitchFamily="2" charset="-122"/>
              </a:rPr>
              <a:t>MMU</a:t>
            </a:r>
            <a:r>
              <a:rPr kumimoji="1" lang="zh-CN" altLang="en-US" sz="1600" dirty="0">
                <a:latin typeface="Songti SC" panose="02010600040101010101" pitchFamily="2" charset="-122"/>
                <a:ea typeface="Songti SC" panose="02010600040101010101" pitchFamily="2" charset="-122"/>
              </a:rPr>
              <a:t>（内存管理单元）进行地址翻译转换成适当的物理地址。主存根据翻译得到的物理地址读取相应的字节，并将它返回给</a:t>
            </a:r>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a:t>
            </a:r>
          </a:p>
        </p:txBody>
      </p:sp>
      <p:pic>
        <p:nvPicPr>
          <p:cNvPr id="6" name="图片 5">
            <a:extLst>
              <a:ext uri="{FF2B5EF4-FFF2-40B4-BE49-F238E27FC236}">
                <a16:creationId xmlns:a16="http://schemas.microsoft.com/office/drawing/2014/main" id="{6410DE5D-22CB-804C-ABA9-BA819F403527}"/>
              </a:ext>
            </a:extLst>
          </p:cNvPr>
          <p:cNvPicPr>
            <a:picLocks noChangeAspect="1"/>
          </p:cNvPicPr>
          <p:nvPr/>
        </p:nvPicPr>
        <p:blipFill>
          <a:blip r:embed="rId2"/>
          <a:stretch>
            <a:fillRect/>
          </a:stretch>
        </p:blipFill>
        <p:spPr>
          <a:xfrm>
            <a:off x="6454098" y="897343"/>
            <a:ext cx="3798443" cy="2060286"/>
          </a:xfrm>
          <a:prstGeom prst="rect">
            <a:avLst/>
          </a:prstGeom>
        </p:spPr>
      </p:pic>
      <p:sp>
        <p:nvSpPr>
          <p:cNvPr id="7" name="标题 1">
            <a:extLst>
              <a:ext uri="{FF2B5EF4-FFF2-40B4-BE49-F238E27FC236}">
                <a16:creationId xmlns:a16="http://schemas.microsoft.com/office/drawing/2014/main" id="{D721B4BA-6F09-384E-8462-C828420868CD}"/>
              </a:ext>
            </a:extLst>
          </p:cNvPr>
          <p:cNvSpPr txBox="1">
            <a:spLocks/>
          </p:cNvSpPr>
          <p:nvPr/>
        </p:nvSpPr>
        <p:spPr>
          <a:xfrm>
            <a:off x="0" y="3135890"/>
            <a:ext cx="1239982" cy="586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地址空间</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4C75C7-B521-5541-AC04-5CE90C84638B}"/>
                  </a:ext>
                </a:extLst>
              </p:cNvPr>
              <p:cNvSpPr txBox="1"/>
              <p:nvPr/>
            </p:nvSpPr>
            <p:spPr>
              <a:xfrm>
                <a:off x="997527" y="3786909"/>
                <a:ext cx="9255014" cy="2062103"/>
              </a:xfrm>
              <a:prstGeom prst="rect">
                <a:avLst/>
              </a:prstGeom>
              <a:noFill/>
            </p:spPr>
            <p:txBody>
              <a:bodyPr wrap="square" rtlCol="0">
                <a:spAutoFit/>
              </a:bodyPr>
              <a:lstStyle/>
              <a:p>
                <a:r>
                  <a:rPr kumimoji="1" lang="zh-CN" altLang="en-US" sz="1600" b="1" dirty="0">
                    <a:latin typeface="Songti SC" panose="02010600040101010101" pitchFamily="2" charset="-122"/>
                    <a:ea typeface="Songti SC" panose="02010600040101010101" pitchFamily="2" charset="-122"/>
                  </a:rPr>
                  <a:t>地址空间</a:t>
                </a:r>
                <a:r>
                  <a:rPr kumimoji="1" lang="zh-CN" altLang="en-US" sz="1600" dirty="0">
                    <a:latin typeface="Songti SC" panose="02010600040101010101" pitchFamily="2" charset="-122"/>
                    <a:ea typeface="Songti SC" panose="02010600040101010101" pitchFamily="2" charset="-122"/>
                  </a:rPr>
                  <a:t>是一个非负整数地址的有序集合：</a:t>
                </a:r>
                <a:endParaRPr kumimoji="1" lang="en-US" altLang="zh-CN" sz="1600" dirty="0">
                  <a:latin typeface="Songti SC" panose="02010600040101010101" pitchFamily="2" charset="-122"/>
                  <a:ea typeface="Songti SC" panose="02010600040101010101" pitchFamily="2" charset="-122"/>
                </a:endParaRPr>
              </a:p>
              <a:p>
                <a:pPr/>
                <a14:m>
                  <m:oMathPara xmlns:m="http://schemas.openxmlformats.org/officeDocument/2006/math">
                    <m:oMathParaPr>
                      <m:jc m:val="centerGroup"/>
                    </m:oMathParaPr>
                    <m:oMath xmlns:m="http://schemas.openxmlformats.org/officeDocument/2006/math">
                      <m:r>
                        <a:rPr kumimoji="1" lang="en-US" altLang="zh-CN" sz="1600" b="0" i="0" smtClean="0">
                          <a:latin typeface="Cambria Math" panose="02040503050406030204" pitchFamily="18" charset="0"/>
                        </a:rPr>
                        <m:t>{0,1,2,3…}</m:t>
                      </m:r>
                    </m:oMath>
                  </m:oMathPara>
                </a14:m>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如果地址空间中的整数是连续的，我们称它为</a:t>
                </a:r>
                <a:r>
                  <a:rPr kumimoji="1" lang="zh-CN" altLang="en-US" sz="1600" b="1" dirty="0">
                    <a:latin typeface="Songti SC" panose="02010600040101010101" pitchFamily="2" charset="-122"/>
                    <a:ea typeface="Songti SC" panose="02010600040101010101" pitchFamily="2" charset="-122"/>
                  </a:rPr>
                  <a:t>线性地址空间</a:t>
                </a:r>
                <a:endParaRPr kumimoji="1" lang="en-US" altLang="zh-CN" sz="1600" b="1" dirty="0">
                  <a:latin typeface="Songti SC" panose="02010600040101010101" pitchFamily="2" charset="-122"/>
                  <a:ea typeface="Songti SC" panose="02010600040101010101" pitchFamily="2" charset="-122"/>
                </a:endParaRPr>
              </a:p>
              <a:p>
                <a:endParaRPr kumimoji="1" lang="en-US" altLang="zh-CN" sz="1600" b="1" dirty="0">
                  <a:latin typeface="Songti SC" panose="02010600040101010101" pitchFamily="2" charset="-122"/>
                  <a:ea typeface="Songti SC" panose="02010600040101010101" pitchFamily="2" charset="-122"/>
                </a:endParaRPr>
              </a:p>
              <a:p>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从一个有</a:t>
                </a:r>
                <a14:m>
                  <m:oMath xmlns:m="http://schemas.openxmlformats.org/officeDocument/2006/math">
                    <m:r>
                      <m:rPr>
                        <m:sty m:val="p"/>
                      </m:rPr>
                      <a:rPr kumimoji="1" lang="en-US" altLang="zh-CN" sz="1600" b="0" i="0" dirty="0" smtClean="0">
                        <a:latin typeface="Cambria Math" panose="02040503050406030204" pitchFamily="18" charset="0"/>
                      </a:rPr>
                      <m:t>N</m:t>
                    </m:r>
                    <m:r>
                      <a:rPr kumimoji="1" lang="en-US" altLang="zh-CN" sz="1600" b="0" i="0" dirty="0" smtClean="0">
                        <a:latin typeface="Cambria Math" panose="02040503050406030204" pitchFamily="18" charset="0"/>
                      </a:rPr>
                      <m:t>=</m:t>
                    </m:r>
                    <m:sSup>
                      <m:sSupPr>
                        <m:ctrlPr>
                          <a:rPr kumimoji="1" lang="en-US" altLang="zh-CN" sz="1600" i="1" dirty="0" smtClean="0">
                            <a:latin typeface="Cambria Math" panose="02040503050406030204" pitchFamily="18" charset="0"/>
                          </a:rPr>
                        </m:ctrlPr>
                      </m:sSupPr>
                      <m:e>
                        <m:r>
                          <a:rPr kumimoji="1" lang="en-US" altLang="zh-CN" sz="1600" b="0" i="0" dirty="0" smtClean="0">
                            <a:latin typeface="Cambria Math" panose="02040503050406030204" pitchFamily="18" charset="0"/>
                          </a:rPr>
                          <m:t>2</m:t>
                        </m:r>
                      </m:e>
                      <m:sup>
                        <m:r>
                          <m:rPr>
                            <m:sty m:val="p"/>
                          </m:rPr>
                          <a:rPr kumimoji="1" lang="en-US" altLang="zh-CN" sz="1600" b="0" i="0" dirty="0" smtClean="0">
                            <a:latin typeface="Cambria Math" panose="02040503050406030204" pitchFamily="18" charset="0"/>
                          </a:rPr>
                          <m:t>n</m:t>
                        </m:r>
                      </m:sup>
                    </m:sSup>
                  </m:oMath>
                </a14:m>
                <a:r>
                  <a:rPr kumimoji="1" lang="zh-CN" altLang="en-US" sz="1600" dirty="0">
                    <a:latin typeface="Songti SC" panose="02010600040101010101" pitchFamily="2" charset="-122"/>
                    <a:ea typeface="Songti SC" panose="02010600040101010101" pitchFamily="2" charset="-122"/>
                  </a:rPr>
                  <a:t>个地址的地址空间中生成虚拟地址，这个地址空间称为</a:t>
                </a:r>
                <a:r>
                  <a:rPr kumimoji="1" lang="zh-CN" altLang="en-US" sz="1600" b="1" dirty="0">
                    <a:latin typeface="Songti SC" panose="02010600040101010101" pitchFamily="2" charset="-122"/>
                    <a:ea typeface="Songti SC" panose="02010600040101010101" pitchFamily="2" charset="-122"/>
                  </a:rPr>
                  <a:t>虚拟地址空间</a:t>
                </a:r>
                <a:r>
                  <a:rPr kumimoji="1" lang="zh-CN" altLang="en-US" sz="1600" dirty="0">
                    <a:latin typeface="Songti SC" panose="02010600040101010101" pitchFamily="2" charset="-122"/>
                    <a:ea typeface="Songti SC" panose="02010600040101010101" pitchFamily="2" charset="-122"/>
                  </a:rPr>
                  <a:t>：</a:t>
                </a:r>
                <a:endParaRPr kumimoji="1" lang="en-US" altLang="zh-CN" sz="1600" dirty="0">
                  <a:latin typeface="Songti SC" panose="02010600040101010101" pitchFamily="2" charset="-122"/>
                  <a:ea typeface="Songti SC" panose="02010600040101010101" pitchFamily="2" charset="-122"/>
                </a:endParaRPr>
              </a:p>
              <a:p>
                <a:pPr/>
                <a14:m>
                  <m:oMathPara xmlns:m="http://schemas.openxmlformats.org/officeDocument/2006/math">
                    <m:oMathParaPr>
                      <m:jc m:val="centerGroup"/>
                    </m:oMathParaPr>
                    <m:oMath xmlns:m="http://schemas.openxmlformats.org/officeDocument/2006/math">
                      <m:r>
                        <a:rPr kumimoji="1" lang="en-US" altLang="zh-CN" sz="1600" b="0" i="0" smtClean="0">
                          <a:latin typeface="Cambria Math" panose="02040503050406030204" pitchFamily="18" charset="0"/>
                        </a:rPr>
                        <m:t>{0,1,2,3…</m:t>
                      </m:r>
                      <m:r>
                        <m:rPr>
                          <m:sty m:val="p"/>
                        </m:rPr>
                        <a:rPr kumimoji="1" lang="en-US" altLang="zh-CN" sz="1600" b="0" i="0" smtClean="0">
                          <a:latin typeface="Cambria Math" panose="02040503050406030204" pitchFamily="18" charset="0"/>
                        </a:rPr>
                        <m:t>N</m:t>
                      </m:r>
                      <m:r>
                        <a:rPr kumimoji="1" lang="en-US" altLang="zh-CN" sz="1600" b="0" i="0" smtClean="0">
                          <a:latin typeface="Cambria Math" panose="02040503050406030204" pitchFamily="18" charset="0"/>
                        </a:rPr>
                        <m:t>−1}</m:t>
                      </m:r>
                    </m:oMath>
                  </m:oMathPara>
                </a14:m>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一个系统还有一个</a:t>
                </a:r>
                <a:r>
                  <a:rPr kumimoji="1" lang="zh-CN" altLang="en-US" sz="1600" b="1" dirty="0">
                    <a:latin typeface="Songti SC" panose="02010600040101010101" pitchFamily="2" charset="-122"/>
                    <a:ea typeface="Songti SC" panose="02010600040101010101" pitchFamily="2" charset="-122"/>
                  </a:rPr>
                  <a:t>物理空间</a:t>
                </a:r>
                <a:r>
                  <a:rPr kumimoji="1" lang="zh-CN" altLang="en-US" sz="1600" dirty="0">
                    <a:latin typeface="Songti SC" panose="02010600040101010101" pitchFamily="2" charset="-122"/>
                    <a:ea typeface="Songti SC" panose="02010600040101010101" pitchFamily="2" charset="-122"/>
                  </a:rPr>
                  <a:t>，对应于物理内存中的</a:t>
                </a:r>
                <a:r>
                  <a:rPr kumimoji="1" lang="en-US" altLang="zh-CN" sz="1600" dirty="0">
                    <a:latin typeface="Songti SC" panose="02010600040101010101" pitchFamily="2" charset="-122"/>
                    <a:ea typeface="Songti SC" panose="02010600040101010101" pitchFamily="2" charset="-122"/>
                  </a:rPr>
                  <a:t>M</a:t>
                </a:r>
                <a:r>
                  <a:rPr kumimoji="1" lang="zh-CN" altLang="en-US" sz="1600" dirty="0">
                    <a:latin typeface="Songti SC" panose="02010600040101010101" pitchFamily="2" charset="-122"/>
                    <a:ea typeface="Songti SC" panose="02010600040101010101" pitchFamily="2" charset="-122"/>
                  </a:rPr>
                  <a:t>个字节：</a:t>
                </a:r>
                <a:endParaRPr kumimoji="1" lang="en-US" altLang="zh-CN" sz="1600" dirty="0">
                  <a:latin typeface="Songti SC" panose="02010600040101010101" pitchFamily="2" charset="-122"/>
                  <a:ea typeface="Songti SC" panose="02010600040101010101" pitchFamily="2" charset="-122"/>
                </a:endParaRPr>
              </a:p>
              <a:p>
                <a:pPr/>
                <a14:m>
                  <m:oMathPara xmlns:m="http://schemas.openxmlformats.org/officeDocument/2006/math">
                    <m:oMathParaPr>
                      <m:jc m:val="centerGroup"/>
                    </m:oMathParaPr>
                    <m:oMath xmlns:m="http://schemas.openxmlformats.org/officeDocument/2006/math">
                      <m:r>
                        <a:rPr kumimoji="1" lang="en-US" altLang="zh-CN" sz="1600" b="0" i="0" smtClean="0">
                          <a:latin typeface="Cambria Math" panose="02040503050406030204" pitchFamily="18" charset="0"/>
                        </a:rPr>
                        <m:t>{0,1,2,3…</m:t>
                      </m:r>
                      <m:r>
                        <m:rPr>
                          <m:sty m:val="p"/>
                        </m:rPr>
                        <a:rPr kumimoji="1" lang="en-US" altLang="zh-CN" sz="1600" b="0" i="0" smtClean="0">
                          <a:latin typeface="Cambria Math" panose="02040503050406030204" pitchFamily="18" charset="0"/>
                        </a:rPr>
                        <m:t>M</m:t>
                      </m:r>
                      <m:r>
                        <a:rPr kumimoji="1" lang="en-US" altLang="zh-CN" sz="1600" b="0" i="0" smtClean="0">
                          <a:latin typeface="Cambria Math" panose="02040503050406030204" pitchFamily="18" charset="0"/>
                        </a:rPr>
                        <m:t>−1}</m:t>
                      </m:r>
                    </m:oMath>
                  </m:oMathPara>
                </a14:m>
                <a:endParaRPr kumimoji="1" lang="zh-CN" altLang="en-US" sz="1600" dirty="0">
                  <a:latin typeface="Songti SC" panose="02010600040101010101" pitchFamily="2" charset="-122"/>
                  <a:ea typeface="Songti SC" panose="02010600040101010101" pitchFamily="2" charset="-122"/>
                </a:endParaRPr>
              </a:p>
            </p:txBody>
          </p:sp>
        </mc:Choice>
        <mc:Fallback xmlns="">
          <p:sp>
            <p:nvSpPr>
              <p:cNvPr id="8" name="文本框 7">
                <a:extLst>
                  <a:ext uri="{FF2B5EF4-FFF2-40B4-BE49-F238E27FC236}">
                    <a16:creationId xmlns:a16="http://schemas.microsoft.com/office/drawing/2014/main" id="{C44C75C7-B521-5541-AC04-5CE90C84638B}"/>
                  </a:ext>
                </a:extLst>
              </p:cNvPr>
              <p:cNvSpPr txBox="1">
                <a:spLocks noRot="1" noChangeAspect="1" noMove="1" noResize="1" noEditPoints="1" noAdjustHandles="1" noChangeArrowheads="1" noChangeShapeType="1" noTextEdit="1"/>
              </p:cNvSpPr>
              <p:nvPr/>
            </p:nvSpPr>
            <p:spPr>
              <a:xfrm>
                <a:off x="997527" y="3786909"/>
                <a:ext cx="9255014" cy="2062103"/>
              </a:xfrm>
              <a:prstGeom prst="rect">
                <a:avLst/>
              </a:prstGeom>
              <a:blipFill>
                <a:blip r:embed="rId3"/>
                <a:stretch>
                  <a:fillRect l="-412" t="-610" b="-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75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B96A-FA6A-004C-944D-D55C83391853}"/>
              </a:ext>
            </a:extLst>
          </p:cNvPr>
          <p:cNvSpPr>
            <a:spLocks noGrp="1"/>
          </p:cNvSpPr>
          <p:nvPr>
            <p:ph type="title"/>
          </p:nvPr>
        </p:nvSpPr>
        <p:spPr>
          <a:xfrm>
            <a:off x="1" y="192469"/>
            <a:ext cx="3740726" cy="544005"/>
          </a:xfrm>
        </p:spPr>
        <p:txBody>
          <a:bodyPr>
            <a:normAutofit fontScale="90000"/>
          </a:bodyPr>
          <a:lstStyle/>
          <a:p>
            <a:r>
              <a:rPr kumimoji="1" lang="en-US" altLang="zh-CN" sz="2400" b="1" dirty="0">
                <a:solidFill>
                  <a:schemeClr val="accent1">
                    <a:lumMod val="50000"/>
                  </a:schemeClr>
                </a:solidFill>
                <a:latin typeface="Songti SC" panose="02010600040101010101" pitchFamily="2" charset="-122"/>
                <a:ea typeface="Songti SC" panose="02010600040101010101" pitchFamily="2" charset="-122"/>
              </a:rPr>
              <a:t>1.</a:t>
            </a:r>
            <a:r>
              <a:rPr kumimoji="1" lang="zh-CN" altLang="en-US" sz="2400" b="1" dirty="0">
                <a:solidFill>
                  <a:schemeClr val="accent1">
                    <a:lumMod val="50000"/>
                  </a:schemeClr>
                </a:solidFill>
                <a:latin typeface="Songti SC" panose="02010600040101010101" pitchFamily="2" charset="-122"/>
                <a:ea typeface="Songti SC" panose="02010600040101010101" pitchFamily="2" charset="-122"/>
              </a:rPr>
              <a:t> 虚拟内存作为缓存的工具</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431A9C2-7EBB-1143-935E-2784FFA91E41}"/>
                  </a:ext>
                </a:extLst>
              </p:cNvPr>
              <p:cNvSpPr txBox="1"/>
              <p:nvPr/>
            </p:nvSpPr>
            <p:spPr>
              <a:xfrm>
                <a:off x="720253" y="838907"/>
                <a:ext cx="10719170" cy="2800767"/>
              </a:xfrm>
              <a:prstGeom prst="rect">
                <a:avLst/>
              </a:prstGeom>
              <a:noFill/>
            </p:spPr>
            <p:txBody>
              <a:bodyPr wrap="square" rtlCol="0">
                <a:spAutoFit/>
              </a:bodyPr>
              <a:lstStyle/>
              <a:p>
                <a:r>
                  <a:rPr kumimoji="1" lang="zh-CN" altLang="en-US" sz="1600" dirty="0">
                    <a:latin typeface="Songti SC" panose="02010600040101010101" pitchFamily="2" charset="-122"/>
                    <a:ea typeface="Songti SC" panose="02010600040101010101" pitchFamily="2" charset="-122"/>
                  </a:rPr>
                  <a:t>概念上而言，虚拟内存可被视为一个由存放在磁盘上的</a:t>
                </a:r>
                <a:r>
                  <a:rPr kumimoji="1" lang="en-US" altLang="zh-CN" sz="1600" b="1" dirty="0">
                    <a:latin typeface="Songti SC" panose="02010600040101010101" pitchFamily="2" charset="-122"/>
                    <a:ea typeface="Songti SC" panose="02010600040101010101" pitchFamily="2" charset="-122"/>
                  </a:rPr>
                  <a:t>N</a:t>
                </a:r>
                <a:r>
                  <a:rPr kumimoji="1" lang="zh-CN" altLang="en-US" sz="1600" b="1" dirty="0">
                    <a:latin typeface="Songti SC" panose="02010600040101010101" pitchFamily="2" charset="-122"/>
                    <a:ea typeface="Songti SC" panose="02010600040101010101" pitchFamily="2" charset="-122"/>
                  </a:rPr>
                  <a:t>个连续的字节大小的单元组成的数组</a:t>
                </a:r>
                <a:r>
                  <a:rPr kumimoji="1" lang="zh-CN" altLang="en-US" sz="1600" dirty="0">
                    <a:latin typeface="Songti SC" panose="02010600040101010101" pitchFamily="2" charset="-122"/>
                    <a:ea typeface="Songti SC" panose="02010600040101010101" pitchFamily="2" charset="-122"/>
                  </a:rPr>
                  <a:t>。每字节都有唯一的虚拟地址，作为数组的索引。</a:t>
                </a:r>
                <a:endParaRPr kumimoji="1" lang="en-US" altLang="zh-CN" sz="1600" dirty="0">
                  <a:latin typeface="Songti SC" panose="02010600040101010101" pitchFamily="2" charset="-122"/>
                  <a:ea typeface="Songti SC" panose="02010600040101010101" pitchFamily="2" charset="-122"/>
                </a:endParaRPr>
              </a:p>
              <a:p>
                <a:endParaRPr kumimoji="1" lang="en-US" altLang="zh-CN" sz="1600" dirty="0">
                  <a:latin typeface="Songti SC" panose="02010600040101010101" pitchFamily="2" charset="-122"/>
                  <a:ea typeface="Songti SC" panose="02010600040101010101" pitchFamily="2" charset="-122"/>
                </a:endParaRPr>
              </a:p>
              <a:p>
                <a:r>
                  <a:rPr kumimoji="1" lang="en-US" altLang="zh-CN" sz="1600" dirty="0">
                    <a:latin typeface="Songti SC" panose="02010600040101010101" pitchFamily="2" charset="-122"/>
                    <a:ea typeface="Songti SC" panose="02010600040101010101" pitchFamily="2" charset="-122"/>
                  </a:rPr>
                  <a:t>VM</a:t>
                </a:r>
                <a:r>
                  <a:rPr kumimoji="1" lang="zh-CN" altLang="en-US" sz="1600" dirty="0">
                    <a:latin typeface="Songti SC" panose="02010600040101010101" pitchFamily="2" charset="-122"/>
                    <a:ea typeface="Songti SC" panose="02010600040101010101" pitchFamily="2" charset="-122"/>
                  </a:rPr>
                  <a:t>系统将虚拟内存分割为大小固定的块，成为</a:t>
                </a:r>
                <a:r>
                  <a:rPr kumimoji="1" lang="zh-CN" altLang="en-US" sz="1600" b="1" dirty="0">
                    <a:latin typeface="Songti SC" panose="02010600040101010101" pitchFamily="2" charset="-122"/>
                    <a:ea typeface="Songti SC" panose="02010600040101010101" pitchFamily="2" charset="-122"/>
                  </a:rPr>
                  <a:t>虚拟页</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virtual</a:t>
                </a:r>
                <a:r>
                  <a:rPr kumimoji="1" lang="zh-CN" altLang="en-US" sz="1600" dirty="0">
                    <a:latin typeface="Songti SC" panose="02010600040101010101" pitchFamily="2" charset="-122"/>
                    <a:ea typeface="Songti SC" panose="02010600040101010101" pitchFamily="2" charset="-122"/>
                  </a:rPr>
                  <a:t> </a:t>
                </a:r>
                <a:r>
                  <a:rPr kumimoji="1" lang="en-US" altLang="zh-CN" sz="1600" dirty="0">
                    <a:latin typeface="Songti SC" panose="02010600040101010101" pitchFamily="2" charset="-122"/>
                    <a:ea typeface="Songti SC" panose="02010600040101010101" pitchFamily="2" charset="-122"/>
                  </a:rPr>
                  <a:t>page</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VP</a:t>
                </a:r>
                <a:r>
                  <a:rPr kumimoji="1" lang="zh-CN" altLang="en-US" sz="1600" dirty="0">
                    <a:latin typeface="Songti SC" panose="02010600040101010101" pitchFamily="2" charset="-122"/>
                    <a:ea typeface="Songti SC" panose="02010600040101010101" pitchFamily="2" charset="-122"/>
                  </a:rPr>
                  <a:t>），作为主存和磁盘之间的传输单元。每个虚拟页的大小为</a:t>
                </a:r>
                <a14:m>
                  <m:oMath xmlns:m="http://schemas.openxmlformats.org/officeDocument/2006/math">
                    <m:r>
                      <m:rPr>
                        <m:sty m:val="p"/>
                      </m:rPr>
                      <a:rPr kumimoji="1" lang="en-US" altLang="zh-CN" sz="1600" dirty="0">
                        <a:latin typeface="Cambria Math" panose="02040503050406030204" pitchFamily="18" charset="0"/>
                      </a:rPr>
                      <m:t>P</m:t>
                    </m:r>
                    <m:r>
                      <a:rPr kumimoji="1" lang="en-US" altLang="zh-CN" sz="1600" b="0" i="0" dirty="0" smtClean="0">
                        <a:latin typeface="Cambria Math" panose="02040503050406030204" pitchFamily="18" charset="0"/>
                      </a:rPr>
                      <m:t>=</m:t>
                    </m:r>
                    <m:sSup>
                      <m:sSupPr>
                        <m:ctrlPr>
                          <a:rPr kumimoji="1" lang="en-US" altLang="zh-CN" sz="1600" i="1" dirty="0" smtClean="0">
                            <a:latin typeface="Cambria Math" panose="02040503050406030204" pitchFamily="18" charset="0"/>
                          </a:rPr>
                        </m:ctrlPr>
                      </m:sSupPr>
                      <m:e>
                        <m:r>
                          <a:rPr kumimoji="1" lang="en-US" altLang="zh-CN" sz="1600" b="0" i="0" dirty="0" smtClean="0">
                            <a:latin typeface="Cambria Math" panose="02040503050406030204" pitchFamily="18" charset="0"/>
                          </a:rPr>
                          <m:t>2</m:t>
                        </m:r>
                      </m:e>
                      <m:sup>
                        <m:r>
                          <m:rPr>
                            <m:sty m:val="p"/>
                          </m:rPr>
                          <a:rPr kumimoji="1" lang="en-US" altLang="zh-CN" sz="1600" b="0" i="0" dirty="0" smtClean="0">
                            <a:latin typeface="Cambria Math" panose="02040503050406030204" pitchFamily="18" charset="0"/>
                          </a:rPr>
                          <m:t>p</m:t>
                        </m:r>
                      </m:sup>
                    </m:sSup>
                  </m:oMath>
                </a14:m>
                <a:r>
                  <a:rPr kumimoji="1" lang="zh-CN" altLang="en-US" sz="1600" dirty="0">
                    <a:latin typeface="Songti SC" panose="02010600040101010101" pitchFamily="2" charset="-122"/>
                    <a:ea typeface="Songti SC" panose="02010600040101010101" pitchFamily="2" charset="-122"/>
                  </a:rPr>
                  <a:t>字节。类似地，物理内存也被分割为</a:t>
                </a:r>
                <a:r>
                  <a:rPr kumimoji="1" lang="zh-CN" altLang="en-US" sz="1600" b="1" dirty="0">
                    <a:latin typeface="Songti SC" panose="02010600040101010101" pitchFamily="2" charset="-122"/>
                    <a:ea typeface="Songti SC" panose="02010600040101010101" pitchFamily="2" charset="-122"/>
                  </a:rPr>
                  <a:t>物理页</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physical</a:t>
                </a:r>
                <a:r>
                  <a:rPr kumimoji="1" lang="zh-CN" altLang="en-US" sz="1600" dirty="0">
                    <a:latin typeface="Songti SC" panose="02010600040101010101" pitchFamily="2" charset="-122"/>
                    <a:ea typeface="Songti SC" panose="02010600040101010101" pitchFamily="2" charset="-122"/>
                  </a:rPr>
                  <a:t> </a:t>
                </a:r>
                <a:r>
                  <a:rPr kumimoji="1" lang="en-US" altLang="zh-CN" sz="1600" dirty="0">
                    <a:latin typeface="Songti SC" panose="02010600040101010101" pitchFamily="2" charset="-122"/>
                    <a:ea typeface="Songti SC" panose="02010600040101010101" pitchFamily="2" charset="-122"/>
                  </a:rPr>
                  <a:t>page</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PP</a:t>
                </a:r>
                <a:r>
                  <a:rPr kumimoji="1" lang="zh-CN" altLang="en-US" sz="1600" dirty="0">
                    <a:latin typeface="Songti SC" panose="02010600040101010101" pitchFamily="2" charset="-122"/>
                    <a:ea typeface="Songti SC" panose="02010600040101010101" pitchFamily="2" charset="-122"/>
                  </a:rPr>
                  <a:t>）（也称为页帧），大小也是</a:t>
                </a:r>
                <a:r>
                  <a:rPr kumimoji="1" lang="en-US" altLang="zh-CN" sz="1600" dirty="0">
                    <a:latin typeface="Songti SC" panose="02010600040101010101" pitchFamily="2" charset="-122"/>
                    <a:ea typeface="Songti SC" panose="02010600040101010101" pitchFamily="2" charset="-122"/>
                  </a:rPr>
                  <a:t>P</a:t>
                </a:r>
                <a:r>
                  <a:rPr kumimoji="1" lang="zh-CN" altLang="en-US" sz="1600" dirty="0">
                    <a:latin typeface="Songti SC" panose="02010600040101010101" pitchFamily="2" charset="-122"/>
                    <a:ea typeface="Songti SC" panose="02010600040101010101" pitchFamily="2" charset="-122"/>
                  </a:rPr>
                  <a:t>字节。</a:t>
                </a:r>
                <a:endParaRPr kumimoji="1" lang="en-US" altLang="zh-CN" sz="1600" dirty="0">
                  <a:latin typeface="Songti SC" panose="02010600040101010101" pitchFamily="2" charset="-122"/>
                  <a:ea typeface="Songti SC" panose="02010600040101010101" pitchFamily="2" charset="-122"/>
                </a:endParaRPr>
              </a:p>
              <a:p>
                <a:endParaRPr kumimoji="1" lang="en-US" altLang="zh-CN" sz="1600" dirty="0">
                  <a:latin typeface="Songti SC" panose="02010600040101010101" pitchFamily="2" charset="-122"/>
                  <a:ea typeface="Songti SC" panose="02010600040101010101" pitchFamily="2" charset="-122"/>
                </a:endParaRPr>
              </a:p>
              <a:p>
                <a:r>
                  <a:rPr kumimoji="1" lang="zh-CN" altLang="en-US" sz="1600" dirty="0">
                    <a:latin typeface="Songti SC" panose="02010600040101010101" pitchFamily="2" charset="-122"/>
                    <a:ea typeface="Songti SC" panose="02010600040101010101" pitchFamily="2" charset="-122"/>
                  </a:rPr>
                  <a:t>虚拟页面分为三个互斥子集：</a:t>
                </a:r>
                <a:endParaRPr kumimoji="1" lang="en-US" altLang="zh-CN" sz="1600" dirty="0">
                  <a:latin typeface="Songti SC" panose="02010600040101010101" pitchFamily="2" charset="-122"/>
                  <a:ea typeface="Songti SC" panose="02010600040101010101" pitchFamily="2" charset="-122"/>
                </a:endParaRPr>
              </a:p>
              <a:p>
                <a:r>
                  <a:rPr kumimoji="1" lang="zh-CN" altLang="en-US" sz="1600" b="1" dirty="0">
                    <a:latin typeface="Songti SC" panose="02010600040101010101" pitchFamily="2" charset="-122"/>
                    <a:ea typeface="Songti SC" panose="02010600040101010101" pitchFamily="2" charset="-122"/>
                  </a:rPr>
                  <a:t>未分配的</a:t>
                </a:r>
                <a:r>
                  <a:rPr kumimoji="1" lang="zh-CN" altLang="en-US"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VM</a:t>
                </a:r>
                <a:r>
                  <a:rPr lang="zh-CN" altLang="en-US" sz="1600" dirty="0">
                    <a:latin typeface="Songti SC" panose="02010600040101010101" pitchFamily="2" charset="-122"/>
                    <a:ea typeface="Songti SC" panose="02010600040101010101" pitchFamily="2" charset="-122"/>
                  </a:rPr>
                  <a:t>系统还未分配（或创建的）页。未分配的块没有任何数据和它们相关联，因此也就不占用任何磁盘空间。</a:t>
                </a:r>
                <a:endParaRPr kumimoji="1" lang="en-US" altLang="zh-CN" sz="1600" dirty="0">
                  <a:latin typeface="Songti SC" panose="02010600040101010101" pitchFamily="2" charset="-122"/>
                  <a:ea typeface="Songti SC" panose="02010600040101010101" pitchFamily="2" charset="-122"/>
                </a:endParaRPr>
              </a:p>
              <a:p>
                <a:r>
                  <a:rPr kumimoji="1" lang="zh-CN" altLang="en-US" sz="1600" b="1" dirty="0">
                    <a:latin typeface="Songti SC" panose="02010600040101010101" pitchFamily="2" charset="-122"/>
                    <a:ea typeface="Songti SC" panose="02010600040101010101" pitchFamily="2" charset="-122"/>
                  </a:rPr>
                  <a:t>缓存的</a:t>
                </a:r>
                <a:r>
                  <a:rPr kumimoji="1" lang="zh-CN" altLang="en-US"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当前已缓存在物理内存中的已分配的页。</a:t>
                </a:r>
                <a:endParaRPr kumimoji="1" lang="en-US" altLang="zh-CN" sz="1600" dirty="0">
                  <a:latin typeface="Songti SC" panose="02010600040101010101" pitchFamily="2" charset="-122"/>
                  <a:ea typeface="Songti SC" panose="02010600040101010101" pitchFamily="2" charset="-122"/>
                </a:endParaRPr>
              </a:p>
              <a:p>
                <a:r>
                  <a:rPr kumimoji="1" lang="zh-CN" altLang="en-US" sz="1600" b="1" dirty="0">
                    <a:latin typeface="Songti SC" panose="02010600040101010101" pitchFamily="2" charset="-122"/>
                    <a:ea typeface="Songti SC" panose="02010600040101010101" pitchFamily="2" charset="-122"/>
                  </a:rPr>
                  <a:t>未缓存的</a:t>
                </a:r>
                <a:r>
                  <a:rPr kumimoji="1" lang="zh-CN" altLang="en-US"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未缓存在物理内存中的已分配的页。</a:t>
                </a:r>
                <a:endParaRPr kumimoji="1" lang="zh-CN" altLang="en-US" sz="1600" dirty="0">
                  <a:latin typeface="Songti SC" panose="02010600040101010101" pitchFamily="2" charset="-122"/>
                  <a:ea typeface="Songti SC" panose="02010600040101010101" pitchFamily="2" charset="-122"/>
                </a:endParaRPr>
              </a:p>
            </p:txBody>
          </p:sp>
        </mc:Choice>
        <mc:Fallback xmlns="">
          <p:sp>
            <p:nvSpPr>
              <p:cNvPr id="4" name="文本框 3">
                <a:extLst>
                  <a:ext uri="{FF2B5EF4-FFF2-40B4-BE49-F238E27FC236}">
                    <a16:creationId xmlns:a16="http://schemas.microsoft.com/office/drawing/2014/main" id="{5431A9C2-7EBB-1143-935E-2784FFA91E41}"/>
                  </a:ext>
                </a:extLst>
              </p:cNvPr>
              <p:cNvSpPr txBox="1">
                <a:spLocks noRot="1" noChangeAspect="1" noMove="1" noResize="1" noEditPoints="1" noAdjustHandles="1" noChangeArrowheads="1" noChangeShapeType="1" noTextEdit="1"/>
              </p:cNvSpPr>
              <p:nvPr/>
            </p:nvSpPr>
            <p:spPr>
              <a:xfrm>
                <a:off x="720253" y="838907"/>
                <a:ext cx="10719170" cy="2800767"/>
              </a:xfrm>
              <a:prstGeom prst="rect">
                <a:avLst/>
              </a:prstGeom>
              <a:blipFill>
                <a:blip r:embed="rId2"/>
                <a:stretch>
                  <a:fillRect l="-237" t="-450" r="-1420" b="-18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A9AE2D1-ECC2-1D47-A676-C04554439B95}"/>
              </a:ext>
            </a:extLst>
          </p:cNvPr>
          <p:cNvPicPr>
            <a:picLocks noChangeAspect="1"/>
          </p:cNvPicPr>
          <p:nvPr/>
        </p:nvPicPr>
        <p:blipFill>
          <a:blip r:embed="rId3"/>
          <a:stretch>
            <a:fillRect/>
          </a:stretch>
        </p:blipFill>
        <p:spPr>
          <a:xfrm>
            <a:off x="720253" y="3668573"/>
            <a:ext cx="4444329" cy="2350520"/>
          </a:xfrm>
          <a:prstGeom prst="rect">
            <a:avLst/>
          </a:prstGeom>
        </p:spPr>
      </p:pic>
      <p:sp>
        <p:nvSpPr>
          <p:cNvPr id="7" name="文本框 6">
            <a:extLst>
              <a:ext uri="{FF2B5EF4-FFF2-40B4-BE49-F238E27FC236}">
                <a16:creationId xmlns:a16="http://schemas.microsoft.com/office/drawing/2014/main" id="{7292E049-3AF8-E34A-ACC7-C9BE459915C9}"/>
              </a:ext>
            </a:extLst>
          </p:cNvPr>
          <p:cNvSpPr txBox="1"/>
          <p:nvPr/>
        </p:nvSpPr>
        <p:spPr>
          <a:xfrm>
            <a:off x="5262237" y="4182113"/>
            <a:ext cx="4726709" cy="1323439"/>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如左图：有</a:t>
            </a:r>
            <a:r>
              <a:rPr lang="en-US" altLang="zh-CN" sz="1600" dirty="0">
                <a:latin typeface="Songti SC" panose="02010600040101010101" pitchFamily="2" charset="-122"/>
                <a:ea typeface="Songti SC" panose="02010600040101010101" pitchFamily="2" charset="-122"/>
              </a:rPr>
              <a:t>8</a:t>
            </a:r>
            <a:r>
              <a:rPr lang="zh-CN" altLang="en-US" sz="1600" dirty="0">
                <a:latin typeface="Songti SC" panose="02010600040101010101" pitchFamily="2" charset="-122"/>
                <a:ea typeface="Songti SC" panose="02010600040101010101" pitchFamily="2" charset="-122"/>
              </a:rPr>
              <a:t>个虚拟页。</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虚拟页</a:t>
            </a:r>
            <a:r>
              <a:rPr lang="en-US" altLang="zh-CN" sz="1600" dirty="0">
                <a:latin typeface="Songti SC" panose="02010600040101010101" pitchFamily="2" charset="-122"/>
                <a:ea typeface="Songti SC" panose="02010600040101010101" pitchFamily="2" charset="-122"/>
              </a:rPr>
              <a:t>0</a:t>
            </a:r>
            <a:r>
              <a:rPr lang="zh-CN" altLang="en-US" sz="1600" dirty="0">
                <a:latin typeface="Songti SC" panose="02010600040101010101" pitchFamily="2" charset="-122"/>
                <a:ea typeface="Songti SC" panose="02010600040101010101" pitchFamily="2" charset="-122"/>
              </a:rPr>
              <a:t>和</a:t>
            </a:r>
            <a:r>
              <a:rPr lang="en-US" altLang="zh-CN" sz="1600" dirty="0">
                <a:latin typeface="Songti SC" panose="02010600040101010101" pitchFamily="2" charset="-122"/>
                <a:ea typeface="Songti SC" panose="02010600040101010101" pitchFamily="2" charset="-122"/>
              </a:rPr>
              <a:t>3</a:t>
            </a:r>
            <a:r>
              <a:rPr lang="zh-CN" altLang="en-US" sz="1600" dirty="0">
                <a:latin typeface="Songti SC" panose="02010600040101010101" pitchFamily="2" charset="-122"/>
                <a:ea typeface="Songti SC" panose="02010600040101010101" pitchFamily="2" charset="-122"/>
              </a:rPr>
              <a:t>未分配，因此在磁盘上还不存在。</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虚拟页</a:t>
            </a:r>
            <a:r>
              <a:rPr lang="en-US" altLang="zh-CN" sz="1600" dirty="0">
                <a:latin typeface="Songti SC" panose="02010600040101010101" pitchFamily="2" charset="-122"/>
                <a:ea typeface="Songti SC" panose="02010600040101010101" pitchFamily="2" charset="-122"/>
              </a:rPr>
              <a:t>1</a:t>
            </a:r>
            <a:r>
              <a:rPr lang="zh-CN" altLang="en-US" sz="1600" dirty="0">
                <a:latin typeface="Songti SC" panose="02010600040101010101" pitchFamily="2" charset="-122"/>
                <a:ea typeface="Songti SC" panose="02010600040101010101" pitchFamily="2" charset="-122"/>
              </a:rPr>
              <a:t>、</a:t>
            </a:r>
            <a:r>
              <a:rPr lang="en-US" altLang="zh-CN" sz="1600" dirty="0">
                <a:latin typeface="Songti SC" panose="02010600040101010101" pitchFamily="2" charset="-122"/>
                <a:ea typeface="Songti SC" panose="02010600040101010101" pitchFamily="2" charset="-122"/>
              </a:rPr>
              <a:t>4</a:t>
            </a:r>
            <a:r>
              <a:rPr lang="zh-CN" altLang="en-US" sz="1600" dirty="0">
                <a:latin typeface="Songti SC" panose="02010600040101010101" pitchFamily="2" charset="-122"/>
                <a:ea typeface="Songti SC" panose="02010600040101010101" pitchFamily="2" charset="-122"/>
              </a:rPr>
              <a:t>和</a:t>
            </a:r>
            <a:r>
              <a:rPr lang="en-US" altLang="zh-CN" sz="1600" dirty="0">
                <a:latin typeface="Songti SC" panose="02010600040101010101" pitchFamily="2" charset="-122"/>
                <a:ea typeface="Songti SC" panose="02010600040101010101" pitchFamily="2" charset="-122"/>
              </a:rPr>
              <a:t>6</a:t>
            </a:r>
            <a:r>
              <a:rPr lang="zh-CN" altLang="en-US" sz="1600" dirty="0">
                <a:latin typeface="Songti SC" panose="02010600040101010101" pitchFamily="2" charset="-122"/>
                <a:ea typeface="Songti SC" panose="02010600040101010101" pitchFamily="2" charset="-122"/>
              </a:rPr>
              <a:t>被缓存在物理内存中。</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页</a:t>
            </a:r>
            <a:r>
              <a:rPr lang="en-US" altLang="zh-CN" sz="1600" dirty="0">
                <a:latin typeface="Songti SC" panose="02010600040101010101" pitchFamily="2" charset="-122"/>
                <a:ea typeface="Songti SC" panose="02010600040101010101" pitchFamily="2" charset="-122"/>
              </a:rPr>
              <a:t>2</a:t>
            </a:r>
            <a:r>
              <a:rPr lang="zh-CN" altLang="en-US" sz="1600" dirty="0">
                <a:latin typeface="Songti SC" panose="02010600040101010101" pitchFamily="2" charset="-122"/>
                <a:ea typeface="Songti SC" panose="02010600040101010101" pitchFamily="2" charset="-122"/>
              </a:rPr>
              <a:t>、</a:t>
            </a:r>
            <a:r>
              <a:rPr lang="en-US" altLang="zh-CN" sz="1600" dirty="0">
                <a:latin typeface="Songti SC" panose="02010600040101010101" pitchFamily="2" charset="-122"/>
                <a:ea typeface="Songti SC" panose="02010600040101010101" pitchFamily="2" charset="-122"/>
              </a:rPr>
              <a:t>5</a:t>
            </a:r>
            <a:r>
              <a:rPr lang="zh-CN" altLang="en-US" sz="1600" dirty="0">
                <a:latin typeface="Songti SC" panose="02010600040101010101" pitchFamily="2" charset="-122"/>
                <a:ea typeface="Songti SC" panose="02010600040101010101" pitchFamily="2" charset="-122"/>
              </a:rPr>
              <a:t>和</a:t>
            </a:r>
            <a:r>
              <a:rPr lang="en-US" altLang="zh-CN" sz="1600" dirty="0">
                <a:latin typeface="Songti SC" panose="02010600040101010101" pitchFamily="2" charset="-122"/>
                <a:ea typeface="Songti SC" panose="02010600040101010101" pitchFamily="2" charset="-122"/>
              </a:rPr>
              <a:t>7</a:t>
            </a:r>
            <a:r>
              <a:rPr lang="zh-CN" altLang="en-US" sz="1600" dirty="0">
                <a:latin typeface="Songti SC" panose="02010600040101010101" pitchFamily="2" charset="-122"/>
                <a:ea typeface="Songti SC" panose="02010600040101010101" pitchFamily="2" charset="-122"/>
              </a:rPr>
              <a:t>已经被分配了，但是当前并未缓存在主存中。</a:t>
            </a:r>
            <a:endParaRPr kumimoji="1" lang="zh-CN" altLang="en-US" sz="16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707144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93B6DE-90F3-BF4A-B706-B223165E7480}"/>
              </a:ext>
            </a:extLst>
          </p:cNvPr>
          <p:cNvSpPr txBox="1"/>
          <p:nvPr/>
        </p:nvSpPr>
        <p:spPr>
          <a:xfrm>
            <a:off x="0" y="143526"/>
            <a:ext cx="1287031" cy="646331"/>
          </a:xfrm>
          <a:prstGeom prst="rect">
            <a:avLst/>
          </a:prstGeom>
          <a:noFill/>
        </p:spPr>
        <p:txBody>
          <a:bodyPr wrap="square" rtlCol="0">
            <a:spAutoFit/>
          </a:bodyPr>
          <a:lstStyle/>
          <a:p>
            <a:r>
              <a:rPr kumimoji="1" lang="en-US" altLang="zh-CN" b="1" dirty="0">
                <a:solidFill>
                  <a:schemeClr val="accent1">
                    <a:lumMod val="50000"/>
                  </a:schemeClr>
                </a:solidFill>
                <a:latin typeface="Songti SC" panose="02010600040101010101" pitchFamily="2" charset="-122"/>
                <a:ea typeface="Songti SC" panose="02010600040101010101" pitchFamily="2" charset="-122"/>
              </a:rPr>
              <a:t>1.1 </a:t>
            </a:r>
            <a:r>
              <a:rPr kumimoji="1" lang="zh-CN" altLang="en-US" b="1" dirty="0">
                <a:solidFill>
                  <a:schemeClr val="accent1">
                    <a:lumMod val="50000"/>
                  </a:schemeClr>
                </a:solidFill>
                <a:latin typeface="Songti SC" panose="02010600040101010101" pitchFamily="2" charset="-122"/>
                <a:ea typeface="Songti SC" panose="02010600040101010101" pitchFamily="2" charset="-122"/>
              </a:rPr>
              <a:t>页表</a:t>
            </a:r>
            <a:endParaRPr kumimoji="1" lang="en-US" altLang="zh-CN" b="1" dirty="0">
              <a:solidFill>
                <a:schemeClr val="accent1">
                  <a:lumMod val="50000"/>
                </a:schemeClr>
              </a:solidFill>
              <a:latin typeface="Songti SC" panose="02010600040101010101" pitchFamily="2" charset="-122"/>
              <a:ea typeface="Songti SC" panose="02010600040101010101" pitchFamily="2" charset="-122"/>
            </a:endParaRPr>
          </a:p>
          <a:p>
            <a:endParaRPr kumimoji="1" lang="en-US" altLang="zh-CN" dirty="0"/>
          </a:p>
        </p:txBody>
      </p:sp>
      <p:pic>
        <p:nvPicPr>
          <p:cNvPr id="6" name="图片 5">
            <a:extLst>
              <a:ext uri="{FF2B5EF4-FFF2-40B4-BE49-F238E27FC236}">
                <a16:creationId xmlns:a16="http://schemas.microsoft.com/office/drawing/2014/main" id="{D32E4094-A4B9-0042-98D3-C3C0489C29FB}"/>
              </a:ext>
            </a:extLst>
          </p:cNvPr>
          <p:cNvPicPr>
            <a:picLocks noChangeAspect="1"/>
          </p:cNvPicPr>
          <p:nvPr/>
        </p:nvPicPr>
        <p:blipFill>
          <a:blip r:embed="rId2"/>
          <a:stretch>
            <a:fillRect/>
          </a:stretch>
        </p:blipFill>
        <p:spPr>
          <a:xfrm>
            <a:off x="754371" y="1790020"/>
            <a:ext cx="3964075" cy="3186668"/>
          </a:xfrm>
          <a:prstGeom prst="rect">
            <a:avLst/>
          </a:prstGeom>
        </p:spPr>
      </p:pic>
      <p:sp>
        <p:nvSpPr>
          <p:cNvPr id="8" name="文本框 7">
            <a:extLst>
              <a:ext uri="{FF2B5EF4-FFF2-40B4-BE49-F238E27FC236}">
                <a16:creationId xmlns:a16="http://schemas.microsoft.com/office/drawing/2014/main" id="{39755491-252B-E447-9B30-916E848FA6C6}"/>
              </a:ext>
            </a:extLst>
          </p:cNvPr>
          <p:cNvSpPr txBox="1"/>
          <p:nvPr/>
        </p:nvSpPr>
        <p:spPr>
          <a:xfrm>
            <a:off x="615635" y="788735"/>
            <a:ext cx="10570864" cy="584775"/>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页表就是记录了</a:t>
            </a:r>
            <a:r>
              <a:rPr lang="zh-CN" altLang="en-US" sz="1600" b="1" dirty="0">
                <a:latin typeface="Songti SC" panose="02010600040101010101" pitchFamily="2" charset="-122"/>
                <a:ea typeface="Songti SC" panose="02010600040101010101" pitchFamily="2" charset="-122"/>
              </a:rPr>
              <a:t>虚拟页和物理页映射关系</a:t>
            </a:r>
            <a:r>
              <a:rPr lang="zh-CN" altLang="en-US" sz="1600" dirty="0">
                <a:latin typeface="Songti SC" panose="02010600040101010101" pitchFamily="2" charset="-122"/>
                <a:ea typeface="Songti SC" panose="02010600040101010101" pitchFamily="2" charset="-122"/>
              </a:rPr>
              <a:t>的一种数据结构。每次地址翻译硬件将一个虚拟地址转换为物理地址时，都需要读取页表。</a:t>
            </a:r>
          </a:p>
        </p:txBody>
      </p:sp>
      <p:sp>
        <p:nvSpPr>
          <p:cNvPr id="9" name="文本框 8">
            <a:extLst>
              <a:ext uri="{FF2B5EF4-FFF2-40B4-BE49-F238E27FC236}">
                <a16:creationId xmlns:a16="http://schemas.microsoft.com/office/drawing/2014/main" id="{01F9C1BD-01D6-4B48-8021-BF3884BA07E4}"/>
              </a:ext>
            </a:extLst>
          </p:cNvPr>
          <p:cNvSpPr txBox="1"/>
          <p:nvPr/>
        </p:nvSpPr>
        <p:spPr>
          <a:xfrm>
            <a:off x="5109063" y="2145144"/>
            <a:ext cx="6156700" cy="3046988"/>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左图展示了一个页表的基本组织结构。</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虚拟地址空间中的每个页在页表中一个固定偏移量处都有一个</a:t>
            </a:r>
            <a:r>
              <a:rPr lang="zh-CN" altLang="en-US" sz="1600" b="1" dirty="0">
                <a:latin typeface="Songti SC" panose="02010600040101010101" pitchFamily="2" charset="-122"/>
                <a:ea typeface="Songti SC" panose="02010600040101010101" pitchFamily="2" charset="-122"/>
              </a:rPr>
              <a:t>页表条目</a:t>
            </a:r>
            <a:r>
              <a:rPr lang="en-US" altLang="zh-CN" sz="1600" b="1" dirty="0">
                <a:latin typeface="Songti SC" panose="02010600040101010101" pitchFamily="2" charset="-122"/>
                <a:ea typeface="Songti SC" panose="02010600040101010101" pitchFamily="2" charset="-122"/>
              </a:rPr>
              <a:t>(</a:t>
            </a:r>
            <a:r>
              <a:rPr lang="en" altLang="zh-CN" sz="1600" b="1" dirty="0">
                <a:latin typeface="Songti SC" panose="02010600040101010101" pitchFamily="2" charset="-122"/>
                <a:ea typeface="Songti SC" panose="02010600040101010101" pitchFamily="2" charset="-122"/>
              </a:rPr>
              <a:t>PTE)</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假设一个</a:t>
            </a:r>
            <a:r>
              <a:rPr lang="en" altLang="zh-CN" sz="1600" dirty="0">
                <a:latin typeface="Songti SC" panose="02010600040101010101" pitchFamily="2" charset="-122"/>
                <a:ea typeface="Songti SC" panose="02010600040101010101" pitchFamily="2" charset="-122"/>
              </a:rPr>
              <a:t>PTE</a:t>
            </a:r>
            <a:r>
              <a:rPr lang="zh-CN" altLang="en-US" sz="1600" dirty="0">
                <a:latin typeface="Songti SC" panose="02010600040101010101" pitchFamily="2" charset="-122"/>
                <a:ea typeface="Songti SC" panose="02010600040101010101" pitchFamily="2" charset="-122"/>
              </a:rPr>
              <a:t>由一个</a:t>
            </a:r>
            <a:r>
              <a:rPr lang="zh-CN" altLang="en-US" sz="1600" b="1" dirty="0">
                <a:latin typeface="Songti SC" panose="02010600040101010101" pitchFamily="2" charset="-122"/>
                <a:ea typeface="Songti SC" panose="02010600040101010101" pitchFamily="2" charset="-122"/>
              </a:rPr>
              <a:t>有效位</a:t>
            </a:r>
            <a:r>
              <a:rPr lang="zh-CN" altLang="en-US" sz="1600" dirty="0">
                <a:latin typeface="Songti SC" panose="02010600040101010101" pitchFamily="2" charset="-122"/>
                <a:ea typeface="Songti SC" panose="02010600040101010101" pitchFamily="2" charset="-122"/>
              </a:rPr>
              <a:t>和一个</a:t>
            </a:r>
            <a:r>
              <a:rPr lang="en" altLang="zh-CN" sz="1600" b="1" dirty="0">
                <a:latin typeface="Songti SC" panose="02010600040101010101" pitchFamily="2" charset="-122"/>
                <a:ea typeface="Songti SC" panose="02010600040101010101" pitchFamily="2" charset="-122"/>
              </a:rPr>
              <a:t>n</a:t>
            </a:r>
            <a:r>
              <a:rPr lang="zh-CN" altLang="en-US" sz="1600" b="1" dirty="0">
                <a:latin typeface="Songti SC" panose="02010600040101010101" pitchFamily="2" charset="-122"/>
                <a:ea typeface="Songti SC" panose="02010600040101010101" pitchFamily="2" charset="-122"/>
              </a:rPr>
              <a:t>位地址字段</a:t>
            </a:r>
            <a:r>
              <a:rPr lang="zh-CN" altLang="en-US" sz="1600" dirty="0">
                <a:latin typeface="Songti SC" panose="02010600040101010101" pitchFamily="2" charset="-122"/>
                <a:ea typeface="Songti SC" panose="02010600040101010101" pitchFamily="2" charset="-122"/>
              </a:rPr>
              <a:t>组成的。有效位表示该虚拟页当前是否缓存在主存（</a:t>
            </a:r>
            <a:r>
              <a:rPr lang="en" altLang="zh-CN" sz="1600" dirty="0">
                <a:latin typeface="Songti SC" panose="02010600040101010101" pitchFamily="2" charset="-122"/>
                <a:ea typeface="Songti SC" panose="02010600040101010101" pitchFamily="2" charset="-122"/>
              </a:rPr>
              <a:t>DRAM</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中。如果设置了有效位，那么一个空地址表示这个虚拟页还未被分配。否则，这个地址就指向该虚拟页在磁盘上的起始位置。</a:t>
            </a:r>
            <a:endParaRPr lang="en-US" altLang="zh-CN" sz="1600" dirty="0">
              <a:latin typeface="Songti SC" panose="02010600040101010101" pitchFamily="2" charset="-122"/>
              <a:ea typeface="Songti SC" panose="02010600040101010101" pitchFamily="2" charset="-122"/>
            </a:endParaRPr>
          </a:p>
          <a:p>
            <a:endParaRPr lang="zh-CN" altLang="en-US"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图中展示了</a:t>
            </a:r>
            <a:r>
              <a:rPr lang="en-US" altLang="zh-CN" sz="1600" dirty="0">
                <a:latin typeface="Songti SC" panose="02010600040101010101" pitchFamily="2" charset="-122"/>
                <a:ea typeface="Songti SC" panose="02010600040101010101" pitchFamily="2" charset="-122"/>
              </a:rPr>
              <a:t>8</a:t>
            </a:r>
            <a:r>
              <a:rPr lang="zh-CN" altLang="en-US" sz="1600" dirty="0">
                <a:latin typeface="Songti SC" panose="02010600040101010101" pitchFamily="2" charset="-122"/>
                <a:ea typeface="Songti SC" panose="02010600040101010101" pitchFamily="2" charset="-122"/>
              </a:rPr>
              <a:t>个虚拟页和</a:t>
            </a:r>
            <a:r>
              <a:rPr lang="en-US" altLang="zh-CN" sz="1600" dirty="0">
                <a:latin typeface="Songti SC" panose="02010600040101010101" pitchFamily="2" charset="-122"/>
                <a:ea typeface="Songti SC" panose="02010600040101010101" pitchFamily="2" charset="-122"/>
              </a:rPr>
              <a:t>4</a:t>
            </a:r>
            <a:r>
              <a:rPr lang="zh-CN" altLang="en-US" sz="1600" dirty="0">
                <a:latin typeface="Songti SC" panose="02010600040101010101" pitchFamily="2" charset="-122"/>
                <a:ea typeface="Songti SC" panose="02010600040101010101" pitchFamily="2" charset="-122"/>
              </a:rPr>
              <a:t>个物理页</a:t>
            </a:r>
            <a:r>
              <a:rPr lang="en-US" altLang="zh-CN" sz="1600" dirty="0">
                <a:latin typeface="Songti SC" panose="02010600040101010101" pitchFamily="2" charset="-122"/>
                <a:ea typeface="Songti SC" panose="02010600040101010101" pitchFamily="2" charset="-122"/>
              </a:rPr>
              <a:t>:</a:t>
            </a:r>
          </a:p>
          <a:p>
            <a:r>
              <a:rPr lang="zh-CN" altLang="en-US" sz="1600" dirty="0">
                <a:latin typeface="Songti SC" panose="02010600040101010101" pitchFamily="2" charset="-122"/>
                <a:ea typeface="Songti SC" panose="02010600040101010101" pitchFamily="2" charset="-122"/>
              </a:rPr>
              <a:t>四个虚拟页</a:t>
            </a:r>
            <a:r>
              <a:rPr lang="en-US" altLang="zh-C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VP1</a:t>
            </a:r>
            <a:r>
              <a:rPr lang="zh-CN" altLang="e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VP2</a:t>
            </a:r>
            <a:r>
              <a:rPr lang="zh-CN" altLang="e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VP7</a:t>
            </a:r>
            <a:r>
              <a:rPr lang="zh-CN" altLang="en-US" sz="1600" dirty="0">
                <a:latin typeface="Songti SC" panose="02010600040101010101" pitchFamily="2" charset="-122"/>
                <a:ea typeface="Songti SC" panose="02010600040101010101" pitchFamily="2" charset="-122"/>
              </a:rPr>
              <a:t>和</a:t>
            </a:r>
            <a:r>
              <a:rPr lang="en" altLang="zh-CN" sz="1600" dirty="0">
                <a:latin typeface="Songti SC" panose="02010600040101010101" pitchFamily="2" charset="-122"/>
                <a:ea typeface="Songti SC" panose="02010600040101010101" pitchFamily="2" charset="-122"/>
              </a:rPr>
              <a:t>VP4)</a:t>
            </a:r>
            <a:r>
              <a:rPr lang="zh-CN" altLang="en-US" sz="1600" dirty="0">
                <a:latin typeface="Songti SC" panose="02010600040101010101" pitchFamily="2" charset="-122"/>
                <a:ea typeface="Songti SC" panose="02010600040101010101" pitchFamily="2" charset="-122"/>
              </a:rPr>
              <a:t>当前被缓存在</a:t>
            </a: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（虚拟内存系统的缓存，它在主存中缓存虚拟页）中。</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两个页（</a:t>
            </a:r>
            <a:r>
              <a:rPr lang="en" altLang="zh-CN" sz="1600" dirty="0">
                <a:latin typeface="Songti SC" panose="02010600040101010101" pitchFamily="2" charset="-122"/>
                <a:ea typeface="Songti SC" panose="02010600040101010101" pitchFamily="2" charset="-122"/>
              </a:rPr>
              <a:t>VP0</a:t>
            </a:r>
            <a:r>
              <a:rPr lang="zh-CN" altLang="e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VP5</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还未被分配。</a:t>
            </a:r>
            <a:endParaRPr lang="en-US" altLang="zh-CN"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而剩下的页（</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和</a:t>
            </a:r>
            <a:r>
              <a:rPr lang="en" altLang="zh-CN" sz="1600" dirty="0">
                <a:latin typeface="Songti SC" panose="02010600040101010101" pitchFamily="2" charset="-122"/>
                <a:ea typeface="Songti SC" panose="02010600040101010101" pitchFamily="2" charset="-122"/>
              </a:rPr>
              <a:t>VP6</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已经被分配了，但还未被缓存在</a:t>
            </a: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中。</a:t>
            </a:r>
            <a:endParaRPr kumimoji="1" lang="zh-CN" altLang="en-US" sz="16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4351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475C5-EC6D-374F-A90C-D467C1A39753}"/>
              </a:ext>
            </a:extLst>
          </p:cNvPr>
          <p:cNvSpPr>
            <a:spLocks noGrp="1"/>
          </p:cNvSpPr>
          <p:nvPr>
            <p:ph type="title"/>
          </p:nvPr>
        </p:nvSpPr>
        <p:spPr>
          <a:xfrm>
            <a:off x="0" y="157308"/>
            <a:ext cx="1267691" cy="351848"/>
          </a:xfrm>
        </p:spPr>
        <p:txBody>
          <a:bodyPr>
            <a:normAutofit/>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1.2 </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页命中</a:t>
            </a:r>
          </a:p>
        </p:txBody>
      </p:sp>
      <p:pic>
        <p:nvPicPr>
          <p:cNvPr id="4" name="图片 3">
            <a:extLst>
              <a:ext uri="{FF2B5EF4-FFF2-40B4-BE49-F238E27FC236}">
                <a16:creationId xmlns:a16="http://schemas.microsoft.com/office/drawing/2014/main" id="{763EFE6B-057A-F14D-8F54-FDA63C6B5745}"/>
              </a:ext>
            </a:extLst>
          </p:cNvPr>
          <p:cNvPicPr>
            <a:picLocks noChangeAspect="1"/>
          </p:cNvPicPr>
          <p:nvPr/>
        </p:nvPicPr>
        <p:blipFill>
          <a:blip r:embed="rId2"/>
          <a:stretch>
            <a:fillRect/>
          </a:stretch>
        </p:blipFill>
        <p:spPr>
          <a:xfrm>
            <a:off x="8893834" y="702947"/>
            <a:ext cx="2380890" cy="1635538"/>
          </a:xfrm>
          <a:prstGeom prst="rect">
            <a:avLst/>
          </a:prstGeom>
        </p:spPr>
      </p:pic>
      <p:sp>
        <p:nvSpPr>
          <p:cNvPr id="5" name="文本框 4">
            <a:extLst>
              <a:ext uri="{FF2B5EF4-FFF2-40B4-BE49-F238E27FC236}">
                <a16:creationId xmlns:a16="http://schemas.microsoft.com/office/drawing/2014/main" id="{00E6B7FA-CA07-1E44-8647-ECA95B592175}"/>
              </a:ext>
            </a:extLst>
          </p:cNvPr>
          <p:cNvSpPr txBox="1"/>
          <p:nvPr/>
        </p:nvSpPr>
        <p:spPr>
          <a:xfrm>
            <a:off x="350448" y="702947"/>
            <a:ext cx="8420100" cy="1323439"/>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页命中是指，该虚拟页面是</a:t>
            </a:r>
            <a:r>
              <a:rPr lang="zh-CN" altLang="en-US" sz="1600" b="1" dirty="0">
                <a:latin typeface="Songti SC" panose="02010600040101010101" pitchFamily="2" charset="-122"/>
                <a:ea typeface="Songti SC" panose="02010600040101010101" pitchFamily="2" charset="-122"/>
              </a:rPr>
              <a:t>缓存的</a:t>
            </a:r>
            <a:r>
              <a:rPr lang="zh-CN" altLang="en-US" sz="1600" dirty="0">
                <a:latin typeface="Songti SC" panose="02010600040101010101" pitchFamily="2" charset="-122"/>
                <a:ea typeface="Songti SC" panose="02010600040101010101" pitchFamily="2" charset="-122"/>
              </a:rPr>
              <a:t>。</a:t>
            </a:r>
            <a:endParaRPr lang="en-US" altLang="zh-CN" sz="1600" dirty="0">
              <a:latin typeface="Songti SC" panose="02010600040101010101" pitchFamily="2" charset="-122"/>
              <a:ea typeface="Songti SC" panose="02010600040101010101" pitchFamily="2" charset="-122"/>
            </a:endParaRPr>
          </a:p>
          <a:p>
            <a:endParaRPr lang="zh-CN" altLang="en-US" sz="1600" dirty="0">
              <a:latin typeface="Songti SC" panose="02010600040101010101" pitchFamily="2" charset="-122"/>
              <a:ea typeface="Songti SC" panose="02010600040101010101" pitchFamily="2" charset="-122"/>
            </a:endParaRPr>
          </a:p>
          <a:p>
            <a:r>
              <a:rPr lang="zh-CN" altLang="en-US" sz="1600" dirty="0">
                <a:latin typeface="Songti SC" panose="02010600040101010101" pitchFamily="2" charset="-122"/>
                <a:ea typeface="Songti SC" panose="02010600040101010101" pitchFamily="2" charset="-122"/>
              </a:rPr>
              <a:t>如图，</a:t>
            </a:r>
            <a:r>
              <a:rPr lang="en" altLang="zh-CN" sz="1600" dirty="0">
                <a:latin typeface="Songti SC" panose="02010600040101010101" pitchFamily="2" charset="-122"/>
                <a:ea typeface="Songti SC" panose="02010600040101010101" pitchFamily="2" charset="-122"/>
              </a:rPr>
              <a:t>VP2</a:t>
            </a:r>
            <a:r>
              <a:rPr lang="zh-CN" altLang="en-US" sz="1600" dirty="0">
                <a:latin typeface="Songti SC" panose="02010600040101010101" pitchFamily="2" charset="-122"/>
                <a:ea typeface="Songti SC" panose="02010600040101010101" pitchFamily="2" charset="-122"/>
              </a:rPr>
              <a:t>被缓存在</a:t>
            </a: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中。当</a:t>
            </a:r>
            <a:r>
              <a:rPr lang="en" altLang="zh-CN" sz="1600" dirty="0">
                <a:latin typeface="Songti SC" panose="02010600040101010101" pitchFamily="2" charset="-122"/>
                <a:ea typeface="Songti SC" panose="02010600040101010101" pitchFamily="2" charset="-122"/>
              </a:rPr>
              <a:t>CPU</a:t>
            </a:r>
            <a:r>
              <a:rPr lang="zh-CN" altLang="en-US" sz="1600" dirty="0">
                <a:latin typeface="Songti SC" panose="02010600040101010101" pitchFamily="2" charset="-122"/>
                <a:ea typeface="Songti SC" panose="02010600040101010101" pitchFamily="2" charset="-122"/>
              </a:rPr>
              <a:t>想要读取包含在</a:t>
            </a:r>
            <a:r>
              <a:rPr lang="en" altLang="zh-CN" sz="1600" dirty="0">
                <a:latin typeface="Songti SC" panose="02010600040101010101" pitchFamily="2" charset="-122"/>
                <a:ea typeface="Songti SC" panose="02010600040101010101" pitchFamily="2" charset="-122"/>
              </a:rPr>
              <a:t>VP2</a:t>
            </a:r>
            <a:r>
              <a:rPr lang="zh-CN" altLang="en-US" sz="1600" dirty="0">
                <a:latin typeface="Songti SC" panose="02010600040101010101" pitchFamily="2" charset="-122"/>
                <a:ea typeface="Songti SC" panose="02010600040101010101" pitchFamily="2" charset="-122"/>
              </a:rPr>
              <a:t>中的虚拟页的一个字时，地址翻译硬件将虚拟地址作为索引并根据页表中的</a:t>
            </a:r>
            <a:r>
              <a:rPr lang="en" altLang="zh-CN" sz="1600" dirty="0">
                <a:latin typeface="Songti SC" panose="02010600040101010101" pitchFamily="2" charset="-122"/>
                <a:ea typeface="Songti SC" panose="02010600040101010101" pitchFamily="2" charset="-122"/>
              </a:rPr>
              <a:t>PTE2</a:t>
            </a:r>
            <a:r>
              <a:rPr lang="zh-CN" altLang="en-US" sz="1600" dirty="0">
                <a:latin typeface="Songti SC" panose="02010600040101010101" pitchFamily="2" charset="-122"/>
                <a:ea typeface="Songti SC" panose="02010600040101010101" pitchFamily="2" charset="-122"/>
              </a:rPr>
              <a:t>来定位其物理地址，之后通过内存总线读取它。系统通过</a:t>
            </a:r>
            <a:r>
              <a:rPr lang="en" altLang="zh-CN" sz="1600" dirty="0">
                <a:latin typeface="Songti SC" panose="02010600040101010101" pitchFamily="2" charset="-122"/>
                <a:ea typeface="Songti SC" panose="02010600040101010101" pitchFamily="2" charset="-122"/>
              </a:rPr>
              <a:t>PTE2</a:t>
            </a:r>
            <a:r>
              <a:rPr lang="zh-CN" altLang="en-US" sz="1600" dirty="0">
                <a:latin typeface="Songti SC" panose="02010600040101010101" pitchFamily="2" charset="-122"/>
                <a:ea typeface="Songti SC" panose="02010600040101010101" pitchFamily="2" charset="-122"/>
              </a:rPr>
              <a:t>中标志位判定</a:t>
            </a:r>
            <a:r>
              <a:rPr lang="en" altLang="zh-CN" sz="1600" dirty="0">
                <a:latin typeface="Songti SC" panose="02010600040101010101" pitchFamily="2" charset="-122"/>
                <a:ea typeface="Songti SC" panose="02010600040101010101" pitchFamily="2" charset="-122"/>
              </a:rPr>
              <a:t>VP2</a:t>
            </a:r>
            <a:r>
              <a:rPr lang="zh-CN" altLang="en-US" sz="1600" dirty="0">
                <a:latin typeface="Songti SC" panose="02010600040101010101" pitchFamily="2" charset="-122"/>
                <a:ea typeface="Songti SC" panose="02010600040101010101" pitchFamily="2" charset="-122"/>
              </a:rPr>
              <a:t>是已经缓存在</a:t>
            </a: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中。</a:t>
            </a:r>
          </a:p>
        </p:txBody>
      </p:sp>
      <p:sp>
        <p:nvSpPr>
          <p:cNvPr id="6" name="标题 1">
            <a:extLst>
              <a:ext uri="{FF2B5EF4-FFF2-40B4-BE49-F238E27FC236}">
                <a16:creationId xmlns:a16="http://schemas.microsoft.com/office/drawing/2014/main" id="{48CECA26-FEFF-A146-8470-B2D335F04C26}"/>
              </a:ext>
            </a:extLst>
          </p:cNvPr>
          <p:cNvSpPr txBox="1">
            <a:spLocks/>
          </p:cNvSpPr>
          <p:nvPr/>
        </p:nvSpPr>
        <p:spPr>
          <a:xfrm>
            <a:off x="0" y="2220177"/>
            <a:ext cx="1631675" cy="45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a:solidFill>
                  <a:schemeClr val="accent1">
                    <a:lumMod val="50000"/>
                  </a:schemeClr>
                </a:solidFill>
                <a:latin typeface="Songti SC" panose="02010600040101010101" pitchFamily="2" charset="-122"/>
                <a:ea typeface="Songti SC" panose="02010600040101010101" pitchFamily="2" charset="-122"/>
              </a:rPr>
              <a:t>1.3 </a:t>
            </a:r>
            <a:r>
              <a:rPr kumimoji="1" lang="zh-CN" altLang="en-US" sz="1800" b="1">
                <a:solidFill>
                  <a:schemeClr val="accent1">
                    <a:lumMod val="50000"/>
                  </a:schemeClr>
                </a:solidFill>
                <a:latin typeface="Songti SC" panose="02010600040101010101" pitchFamily="2" charset="-122"/>
                <a:ea typeface="Songti SC" panose="02010600040101010101" pitchFamily="2" charset="-122"/>
              </a:rPr>
              <a:t>缺页</a:t>
            </a:r>
            <a:endParaRPr kumimoji="1" lang="zh-CN" altLang="en-US" sz="1800" b="1" dirty="0">
              <a:solidFill>
                <a:schemeClr val="accent1">
                  <a:lumMod val="50000"/>
                </a:schemeClr>
              </a:solidFill>
              <a:latin typeface="Songti SC" panose="02010600040101010101" pitchFamily="2" charset="-122"/>
              <a:ea typeface="Songti SC" panose="02010600040101010101" pitchFamily="2" charset="-122"/>
            </a:endParaRPr>
          </a:p>
        </p:txBody>
      </p:sp>
      <p:sp>
        <p:nvSpPr>
          <p:cNvPr id="7" name="内容占位符 2">
            <a:extLst>
              <a:ext uri="{FF2B5EF4-FFF2-40B4-BE49-F238E27FC236}">
                <a16:creationId xmlns:a16="http://schemas.microsoft.com/office/drawing/2014/main" id="{49C7D65C-EF7E-7948-ABE6-E6BA59DF9923}"/>
              </a:ext>
            </a:extLst>
          </p:cNvPr>
          <p:cNvSpPr>
            <a:spLocks noGrp="1"/>
          </p:cNvSpPr>
          <p:nvPr/>
        </p:nvSpPr>
        <p:spPr>
          <a:xfrm>
            <a:off x="350448" y="3000720"/>
            <a:ext cx="7271285" cy="3154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中缓存不命中称为缺页。</a:t>
            </a:r>
          </a:p>
          <a:p>
            <a:pPr marL="0" indent="0">
              <a:buNone/>
            </a:pPr>
            <a:r>
              <a:rPr lang="en-US" altLang="zh-CN" sz="1600" dirty="0">
                <a:latin typeface="Songti SC" panose="02010600040101010101" pitchFamily="2" charset="-122"/>
                <a:ea typeface="Songti SC" panose="02010600040101010101" pitchFamily="2" charset="-122"/>
              </a:rPr>
              <a:t>	</a:t>
            </a:r>
            <a:r>
              <a:rPr lang="zh-CN" altLang="en-US" sz="1600" dirty="0">
                <a:latin typeface="Songti SC" panose="02010600040101010101" pitchFamily="2" charset="-122"/>
                <a:ea typeface="Songti SC" panose="02010600040101010101" pitchFamily="2" charset="-122"/>
              </a:rPr>
              <a:t>图</a:t>
            </a:r>
            <a:r>
              <a:rPr lang="en-US" altLang="zh-CN" sz="1600" dirty="0">
                <a:latin typeface="Songti SC" panose="02010600040101010101" pitchFamily="2" charset="-122"/>
                <a:ea typeface="Songti SC" panose="02010600040101010101" pitchFamily="2" charset="-122"/>
              </a:rPr>
              <a:t>9-6</a:t>
            </a:r>
            <a:r>
              <a:rPr lang="zh-CN" altLang="en-US" sz="1600" dirty="0">
                <a:latin typeface="Songti SC" panose="02010600040101010101" pitchFamily="2" charset="-122"/>
                <a:ea typeface="Songti SC" panose="02010600040101010101" pitchFamily="2" charset="-122"/>
              </a:rPr>
              <a:t>展示了在缺页之前的页表状态的一个示例。</a:t>
            </a:r>
            <a:r>
              <a:rPr lang="en" altLang="zh-CN" sz="1600" dirty="0">
                <a:latin typeface="Songti SC" panose="02010600040101010101" pitchFamily="2" charset="-122"/>
                <a:ea typeface="Songti SC" panose="02010600040101010101" pitchFamily="2" charset="-122"/>
              </a:rPr>
              <a:t>CPU</a:t>
            </a:r>
            <a:r>
              <a:rPr lang="zh-CN" altLang="en-US" sz="1600" dirty="0">
                <a:latin typeface="Songti SC" panose="02010600040101010101" pitchFamily="2" charset="-122"/>
                <a:ea typeface="Songti SC" panose="02010600040101010101" pitchFamily="2" charset="-122"/>
              </a:rPr>
              <a:t>引用了</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的一个字，</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并未被缓存在</a:t>
            </a:r>
            <a:r>
              <a:rPr lang="en" altLang="zh-CN" sz="1600" dirty="0">
                <a:latin typeface="Songti SC" panose="02010600040101010101" pitchFamily="2" charset="-122"/>
                <a:ea typeface="Songti SC" panose="02010600040101010101" pitchFamily="2" charset="-122"/>
              </a:rPr>
              <a:t>DRAM</a:t>
            </a:r>
            <a:r>
              <a:rPr lang="zh-CN" altLang="en-US" sz="1600" dirty="0">
                <a:latin typeface="Songti SC" panose="02010600040101010101" pitchFamily="2" charset="-122"/>
                <a:ea typeface="Songti SC" panose="02010600040101010101" pitchFamily="2" charset="-122"/>
              </a:rPr>
              <a:t>中。地址翻译硬件从内存中读取</a:t>
            </a:r>
            <a:r>
              <a:rPr lang="en" altLang="zh-CN" sz="1600" dirty="0">
                <a:latin typeface="Songti SC" panose="02010600040101010101" pitchFamily="2" charset="-122"/>
                <a:ea typeface="Songti SC" panose="02010600040101010101" pitchFamily="2" charset="-122"/>
              </a:rPr>
              <a:t>PTE3</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从有效位推断出</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未被缓存，进而触发了一个缺页异常。</a:t>
            </a:r>
          </a:p>
          <a:p>
            <a:pPr marL="0" indent="0">
              <a:buNone/>
            </a:pPr>
            <a:r>
              <a:rPr lang="en-US" altLang="zh-CN" sz="1600" dirty="0">
                <a:latin typeface="Songti SC" panose="02010600040101010101" pitchFamily="2" charset="-122"/>
                <a:ea typeface="Songti SC" panose="02010600040101010101" pitchFamily="2" charset="-122"/>
              </a:rPr>
              <a:t>	</a:t>
            </a:r>
            <a:r>
              <a:rPr lang="zh-CN" altLang="en-US" sz="1600" dirty="0">
                <a:latin typeface="Songti SC" panose="02010600040101010101" pitchFamily="2" charset="-122"/>
                <a:ea typeface="Songti SC" panose="02010600040101010101" pitchFamily="2" charset="-122"/>
              </a:rPr>
              <a:t>缺页异常调用内核中的缺页异常处理程序，该程序会选择一个牺牲页，图例中就是存放在</a:t>
            </a:r>
            <a:r>
              <a:rPr lang="en" altLang="zh-CN" sz="1600" dirty="0">
                <a:latin typeface="Songti SC" panose="02010600040101010101" pitchFamily="2" charset="-122"/>
                <a:ea typeface="Songti SC" panose="02010600040101010101" pitchFamily="2" charset="-122"/>
              </a:rPr>
              <a:t>PP3</a:t>
            </a:r>
            <a:r>
              <a:rPr lang="zh-CN" altLang="en-US" sz="1600" dirty="0">
                <a:latin typeface="Songti SC" panose="02010600040101010101" pitchFamily="2" charset="-122"/>
                <a:ea typeface="Songti SC" panose="02010600040101010101" pitchFamily="2" charset="-122"/>
              </a:rPr>
              <a:t>中的</a:t>
            </a:r>
            <a:r>
              <a:rPr lang="en" altLang="zh-CN" sz="1600" dirty="0">
                <a:latin typeface="Songti SC" panose="02010600040101010101" pitchFamily="2" charset="-122"/>
                <a:ea typeface="Songti SC" panose="02010600040101010101" pitchFamily="2" charset="-122"/>
              </a:rPr>
              <a:t>VP4</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如果</a:t>
            </a:r>
            <a:r>
              <a:rPr lang="en" altLang="zh-CN" sz="1600" dirty="0">
                <a:latin typeface="Songti SC" panose="02010600040101010101" pitchFamily="2" charset="-122"/>
                <a:ea typeface="Songti SC" panose="02010600040101010101" pitchFamily="2" charset="-122"/>
              </a:rPr>
              <a:t>VP4</a:t>
            </a:r>
            <a:r>
              <a:rPr lang="zh-CN" altLang="en-US" sz="1600" dirty="0">
                <a:latin typeface="Songti SC" panose="02010600040101010101" pitchFamily="2" charset="-122"/>
                <a:ea typeface="Songti SC" panose="02010600040101010101" pitchFamily="2" charset="-122"/>
              </a:rPr>
              <a:t>已经被修改了，那么内核就会将它复制回磁盘。无论如何，内核都会修改</a:t>
            </a:r>
            <a:r>
              <a:rPr lang="en" altLang="zh-CN" sz="1600" dirty="0">
                <a:latin typeface="Songti SC" panose="02010600040101010101" pitchFamily="2" charset="-122"/>
                <a:ea typeface="Songti SC" panose="02010600040101010101" pitchFamily="2" charset="-122"/>
              </a:rPr>
              <a:t>VP4</a:t>
            </a:r>
            <a:r>
              <a:rPr lang="zh-CN" altLang="en-US" sz="1600" dirty="0">
                <a:latin typeface="Songti SC" panose="02010600040101010101" pitchFamily="2" charset="-122"/>
                <a:ea typeface="Songti SC" panose="02010600040101010101" pitchFamily="2" charset="-122"/>
              </a:rPr>
              <a:t>的页表条目</a:t>
            </a:r>
            <a:r>
              <a:rPr lang="en" altLang="zh-CN" sz="1600" dirty="0">
                <a:latin typeface="Songti SC" panose="02010600040101010101" pitchFamily="2" charset="-122"/>
                <a:ea typeface="Songti SC" panose="02010600040101010101" pitchFamily="2" charset="-122"/>
              </a:rPr>
              <a:t>PTE4</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反映出</a:t>
            </a:r>
            <a:r>
              <a:rPr lang="en" altLang="zh-CN" sz="1600" dirty="0">
                <a:latin typeface="Songti SC" panose="02010600040101010101" pitchFamily="2" charset="-122"/>
                <a:ea typeface="Songti SC" panose="02010600040101010101" pitchFamily="2" charset="-122"/>
              </a:rPr>
              <a:t>VP4</a:t>
            </a:r>
            <a:r>
              <a:rPr lang="zh-CN" altLang="en-US" sz="1600" dirty="0">
                <a:latin typeface="Songti SC" panose="02010600040101010101" pitchFamily="2" charset="-122"/>
                <a:ea typeface="Songti SC" panose="02010600040101010101" pitchFamily="2" charset="-122"/>
              </a:rPr>
              <a:t>不再缓存在主存中这一事实。</a:t>
            </a:r>
            <a:endParaRPr lang="en-US" altLang="zh-CN" sz="1600" dirty="0">
              <a:latin typeface="Songti SC" panose="02010600040101010101" pitchFamily="2" charset="-122"/>
              <a:ea typeface="Songti SC" panose="02010600040101010101" pitchFamily="2" charset="-122"/>
            </a:endParaRPr>
          </a:p>
          <a:p>
            <a:pPr marL="0" indent="0">
              <a:buNone/>
            </a:pPr>
            <a:r>
              <a:rPr lang="en-US" altLang="zh-CN" sz="1600" dirty="0">
                <a:latin typeface="Songti SC" panose="02010600040101010101" pitchFamily="2" charset="-122"/>
                <a:ea typeface="Songti SC" panose="02010600040101010101" pitchFamily="2" charset="-122"/>
              </a:rPr>
              <a:t>	</a:t>
            </a:r>
            <a:r>
              <a:rPr lang="zh-CN" altLang="en-US" sz="1600" dirty="0">
                <a:latin typeface="Songti SC" panose="02010600040101010101" pitchFamily="2" charset="-122"/>
                <a:ea typeface="Songti SC" panose="02010600040101010101" pitchFamily="2" charset="-122"/>
              </a:rPr>
              <a:t>然后，内核会从磁盘复制</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到内存中的</a:t>
            </a:r>
            <a:r>
              <a:rPr lang="en" altLang="zh-CN" sz="1600" dirty="0">
                <a:latin typeface="Songti SC" panose="02010600040101010101" pitchFamily="2" charset="-122"/>
                <a:ea typeface="Songti SC" panose="02010600040101010101" pitchFamily="2" charset="-122"/>
              </a:rPr>
              <a:t>PP3</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更新</a:t>
            </a:r>
            <a:r>
              <a:rPr lang="en" altLang="zh-CN" sz="1600" dirty="0">
                <a:latin typeface="Songti SC" panose="02010600040101010101" pitchFamily="2" charset="-122"/>
                <a:ea typeface="Songti SC" panose="02010600040101010101" pitchFamily="2" charset="-122"/>
              </a:rPr>
              <a:t>PP3</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随后返回。当异常处理程序返回时，它会重新启动导致缺页的指令，该指令会把导致缺页的虚拟地址重发送到地址翻译硬件。但是现在，</a:t>
            </a:r>
            <a:r>
              <a:rPr lang="en" altLang="zh-CN" sz="1600" dirty="0">
                <a:latin typeface="Songti SC" panose="02010600040101010101" pitchFamily="2" charset="-122"/>
                <a:ea typeface="Songti SC" panose="02010600040101010101" pitchFamily="2" charset="-122"/>
              </a:rPr>
              <a:t>VP3</a:t>
            </a:r>
            <a:r>
              <a:rPr lang="zh-CN" altLang="en-US" sz="1600" dirty="0">
                <a:latin typeface="Songti SC" panose="02010600040101010101" pitchFamily="2" charset="-122"/>
                <a:ea typeface="Songti SC" panose="02010600040101010101" pitchFamily="2" charset="-122"/>
              </a:rPr>
              <a:t>已经缓存在主存中了，页命中也能由地址翻译硬件正常处理。</a:t>
            </a:r>
          </a:p>
          <a:p>
            <a:pPr marL="0" indent="0">
              <a:buNone/>
            </a:pPr>
            <a:endParaRPr lang="zh-CN" altLang="en-US" sz="1600" dirty="0"/>
          </a:p>
          <a:p>
            <a:pPr marL="0" indent="0">
              <a:buNone/>
            </a:pPr>
            <a:endParaRPr kumimoji="1" lang="zh-CN" altLang="en-US" sz="1600" dirty="0"/>
          </a:p>
        </p:txBody>
      </p:sp>
      <p:pic>
        <p:nvPicPr>
          <p:cNvPr id="8" name="图片 7">
            <a:extLst>
              <a:ext uri="{FF2B5EF4-FFF2-40B4-BE49-F238E27FC236}">
                <a16:creationId xmlns:a16="http://schemas.microsoft.com/office/drawing/2014/main" id="{30A44B3D-DF78-1940-B1A3-F97DA2680A67}"/>
              </a:ext>
            </a:extLst>
          </p:cNvPr>
          <p:cNvPicPr>
            <a:picLocks noChangeAspect="1"/>
          </p:cNvPicPr>
          <p:nvPr/>
        </p:nvPicPr>
        <p:blipFill>
          <a:blip r:embed="rId3"/>
          <a:stretch>
            <a:fillRect/>
          </a:stretch>
        </p:blipFill>
        <p:spPr>
          <a:xfrm>
            <a:off x="8142515" y="2678907"/>
            <a:ext cx="2853535" cy="1736143"/>
          </a:xfrm>
          <a:prstGeom prst="rect">
            <a:avLst/>
          </a:prstGeom>
        </p:spPr>
      </p:pic>
      <p:pic>
        <p:nvPicPr>
          <p:cNvPr id="9" name="图片 8">
            <a:extLst>
              <a:ext uri="{FF2B5EF4-FFF2-40B4-BE49-F238E27FC236}">
                <a16:creationId xmlns:a16="http://schemas.microsoft.com/office/drawing/2014/main" id="{537E1161-8C3C-BC47-A727-58382696CC1F}"/>
              </a:ext>
            </a:extLst>
          </p:cNvPr>
          <p:cNvPicPr>
            <a:picLocks noChangeAspect="1"/>
          </p:cNvPicPr>
          <p:nvPr/>
        </p:nvPicPr>
        <p:blipFill>
          <a:blip r:embed="rId4"/>
          <a:stretch>
            <a:fillRect/>
          </a:stretch>
        </p:blipFill>
        <p:spPr>
          <a:xfrm>
            <a:off x="8142514" y="4684662"/>
            <a:ext cx="3132209" cy="1593809"/>
          </a:xfrm>
          <a:prstGeom prst="rect">
            <a:avLst/>
          </a:prstGeom>
        </p:spPr>
      </p:pic>
    </p:spTree>
    <p:extLst>
      <p:ext uri="{BB962C8B-B14F-4D97-AF65-F5344CB8AC3E}">
        <p14:creationId xmlns:p14="http://schemas.microsoft.com/office/powerpoint/2010/main" val="3955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1E8DF-6700-C243-9EE7-0B2FBC388D51}"/>
              </a:ext>
            </a:extLst>
          </p:cNvPr>
          <p:cNvSpPr>
            <a:spLocks noGrp="1"/>
          </p:cNvSpPr>
          <p:nvPr>
            <p:ph type="title"/>
          </p:nvPr>
        </p:nvSpPr>
        <p:spPr>
          <a:xfrm>
            <a:off x="0" y="297462"/>
            <a:ext cx="3266208" cy="497319"/>
          </a:xfrm>
        </p:spPr>
        <p:txBody>
          <a:bodyPr>
            <a:normAutofit fontScale="90000"/>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2.</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 虚拟内存作为内存管理的工具</a:t>
            </a:r>
          </a:p>
        </p:txBody>
      </p:sp>
      <p:sp>
        <p:nvSpPr>
          <p:cNvPr id="7" name="文本框 6">
            <a:extLst>
              <a:ext uri="{FF2B5EF4-FFF2-40B4-BE49-F238E27FC236}">
                <a16:creationId xmlns:a16="http://schemas.microsoft.com/office/drawing/2014/main" id="{568C8D39-B648-5B47-BDC4-97E0AA22700D}"/>
              </a:ext>
            </a:extLst>
          </p:cNvPr>
          <p:cNvSpPr txBox="1"/>
          <p:nvPr/>
        </p:nvSpPr>
        <p:spPr>
          <a:xfrm>
            <a:off x="1674544" y="1235290"/>
            <a:ext cx="7131457" cy="1169551"/>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操作系统为每个进程提供一个独立的</a:t>
            </a:r>
            <a:r>
              <a:rPr lang="en-US" altLang="zh-C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页表</a:t>
            </a:r>
            <a:r>
              <a:rPr lang="en-US" altLang="zh-C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，因而也就是独立的虚拟地址空间。</a:t>
            </a:r>
          </a:p>
          <a:p>
            <a:br>
              <a:rPr lang="zh-CN" altLang="en-US" dirty="0"/>
            </a:br>
            <a:endParaRPr lang="zh-CN" altLang="en-US" dirty="0"/>
          </a:p>
          <a:p>
            <a:endParaRPr kumimoji="1" lang="zh-CN" altLang="en-US" dirty="0"/>
          </a:p>
        </p:txBody>
      </p:sp>
      <p:pic>
        <p:nvPicPr>
          <p:cNvPr id="9" name="图片 8">
            <a:extLst>
              <a:ext uri="{FF2B5EF4-FFF2-40B4-BE49-F238E27FC236}">
                <a16:creationId xmlns:a16="http://schemas.microsoft.com/office/drawing/2014/main" id="{A49D2DEF-9DDA-7543-861F-52CE1D23D8EB}"/>
              </a:ext>
            </a:extLst>
          </p:cNvPr>
          <p:cNvPicPr>
            <a:picLocks noChangeAspect="1"/>
          </p:cNvPicPr>
          <p:nvPr/>
        </p:nvPicPr>
        <p:blipFill>
          <a:blip r:embed="rId2"/>
          <a:stretch>
            <a:fillRect/>
          </a:stretch>
        </p:blipFill>
        <p:spPr>
          <a:xfrm>
            <a:off x="3589493" y="1804677"/>
            <a:ext cx="3301560" cy="2302660"/>
          </a:xfrm>
          <a:prstGeom prst="rect">
            <a:avLst/>
          </a:prstGeom>
        </p:spPr>
      </p:pic>
      <p:sp>
        <p:nvSpPr>
          <p:cNvPr id="10" name="文本框 9">
            <a:extLst>
              <a:ext uri="{FF2B5EF4-FFF2-40B4-BE49-F238E27FC236}">
                <a16:creationId xmlns:a16="http://schemas.microsoft.com/office/drawing/2014/main" id="{871F0540-B14C-D442-9B3A-5B81708D8F29}"/>
              </a:ext>
            </a:extLst>
          </p:cNvPr>
          <p:cNvSpPr txBox="1"/>
          <p:nvPr/>
        </p:nvSpPr>
        <p:spPr>
          <a:xfrm>
            <a:off x="1394234" y="4453159"/>
            <a:ext cx="8437830" cy="1077218"/>
          </a:xfrm>
          <a:prstGeom prst="rect">
            <a:avLst/>
          </a:prstGeom>
          <a:noFill/>
        </p:spPr>
        <p:txBody>
          <a:bodyPr wrap="square" rtlCol="0">
            <a:spAutoFit/>
          </a:bodyPr>
          <a:lstStyle/>
          <a:p>
            <a:r>
              <a:rPr lang="zh-CN" altLang="en-US" sz="1600" dirty="0">
                <a:latin typeface="Songti SC" panose="02010600040101010101" pitchFamily="2" charset="-122"/>
                <a:ea typeface="Songti SC" panose="02010600040101010101" pitchFamily="2" charset="-122"/>
              </a:rPr>
              <a:t>如上图所示，进程</a:t>
            </a:r>
            <a:r>
              <a:rPr lang="en" altLang="zh-CN" sz="1600" dirty="0" err="1">
                <a:latin typeface="Songti SC" panose="02010600040101010101" pitchFamily="2" charset="-122"/>
                <a:ea typeface="Songti SC" panose="02010600040101010101" pitchFamily="2" charset="-122"/>
              </a:rPr>
              <a:t>i</a:t>
            </a:r>
            <a:r>
              <a:rPr lang="zh-CN" altLang="en-US" sz="1600" dirty="0">
                <a:latin typeface="Songti SC" panose="02010600040101010101" pitchFamily="2" charset="-122"/>
                <a:ea typeface="Songti SC" panose="02010600040101010101" pitchFamily="2" charset="-122"/>
              </a:rPr>
              <a:t>的页表将</a:t>
            </a:r>
            <a:r>
              <a:rPr lang="en" altLang="zh-CN" sz="1600" dirty="0">
                <a:latin typeface="Songti SC" panose="02010600040101010101" pitchFamily="2" charset="-122"/>
                <a:ea typeface="Songti SC" panose="02010600040101010101" pitchFamily="2" charset="-122"/>
              </a:rPr>
              <a:t>VP1</a:t>
            </a:r>
            <a:r>
              <a:rPr lang="zh-CN" altLang="en-US" sz="1600" dirty="0">
                <a:latin typeface="Songti SC" panose="02010600040101010101" pitchFamily="2" charset="-122"/>
                <a:ea typeface="Songti SC" panose="02010600040101010101" pitchFamily="2" charset="-122"/>
              </a:rPr>
              <a:t>映射到</a:t>
            </a:r>
            <a:r>
              <a:rPr lang="en" altLang="zh-CN" sz="1600" dirty="0">
                <a:latin typeface="Songti SC" panose="02010600040101010101" pitchFamily="2" charset="-122"/>
                <a:ea typeface="Songti SC" panose="02010600040101010101" pitchFamily="2" charset="-122"/>
              </a:rPr>
              <a:t>PP2</a:t>
            </a:r>
            <a:r>
              <a:rPr lang="zh-CN" altLang="e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VP2</a:t>
            </a:r>
            <a:r>
              <a:rPr lang="zh-CN" altLang="en-US" sz="1600" dirty="0">
                <a:latin typeface="Songti SC" panose="02010600040101010101" pitchFamily="2" charset="-122"/>
                <a:ea typeface="Songti SC" panose="02010600040101010101" pitchFamily="2" charset="-122"/>
              </a:rPr>
              <a:t>映射到</a:t>
            </a:r>
            <a:r>
              <a:rPr lang="en" altLang="zh-CN" sz="1600" dirty="0">
                <a:latin typeface="Songti SC" panose="02010600040101010101" pitchFamily="2" charset="-122"/>
                <a:ea typeface="Songti SC" panose="02010600040101010101" pitchFamily="2" charset="-122"/>
              </a:rPr>
              <a:t>PP7</a:t>
            </a:r>
            <a:r>
              <a:rPr lang="zh-CN" altLang="e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相似的，进程</a:t>
            </a:r>
            <a:r>
              <a:rPr lang="en" altLang="zh-CN" sz="1600" dirty="0">
                <a:latin typeface="Songti SC" panose="02010600040101010101" pitchFamily="2" charset="-122"/>
                <a:ea typeface="Songti SC" panose="02010600040101010101" pitchFamily="2" charset="-122"/>
              </a:rPr>
              <a:t>j</a:t>
            </a:r>
            <a:r>
              <a:rPr lang="zh-CN" altLang="en-US" sz="1600" dirty="0">
                <a:latin typeface="Songti SC" panose="02010600040101010101" pitchFamily="2" charset="-122"/>
                <a:ea typeface="Songti SC" panose="02010600040101010101" pitchFamily="2" charset="-122"/>
              </a:rPr>
              <a:t>将</a:t>
            </a:r>
            <a:r>
              <a:rPr lang="en" altLang="zh-CN" sz="1600" dirty="0">
                <a:latin typeface="Songti SC" panose="02010600040101010101" pitchFamily="2" charset="-122"/>
                <a:ea typeface="Songti SC" panose="02010600040101010101" pitchFamily="2" charset="-122"/>
              </a:rPr>
              <a:t>VP1</a:t>
            </a:r>
            <a:r>
              <a:rPr lang="zh-CN" altLang="en-US" sz="1600" dirty="0">
                <a:latin typeface="Songti SC" panose="02010600040101010101" pitchFamily="2" charset="-122"/>
                <a:ea typeface="Songti SC" panose="02010600040101010101" pitchFamily="2" charset="-122"/>
              </a:rPr>
              <a:t>映射到</a:t>
            </a:r>
            <a:r>
              <a:rPr lang="en" altLang="zh-CN" sz="1600" dirty="0">
                <a:latin typeface="Songti SC" panose="02010600040101010101" pitchFamily="2" charset="-122"/>
                <a:ea typeface="Songti SC" panose="02010600040101010101" pitchFamily="2" charset="-122"/>
              </a:rPr>
              <a:t>PP7</a:t>
            </a:r>
            <a:r>
              <a:rPr lang="zh-CN" altLang="en" sz="1600" dirty="0">
                <a:latin typeface="Songti SC" panose="02010600040101010101" pitchFamily="2" charset="-122"/>
                <a:ea typeface="Songti SC" panose="02010600040101010101" pitchFamily="2" charset="-122"/>
              </a:rPr>
              <a:t>，</a:t>
            </a:r>
            <a:r>
              <a:rPr lang="en" altLang="zh-CN" sz="1600" dirty="0">
                <a:latin typeface="Songti SC" panose="02010600040101010101" pitchFamily="2" charset="-122"/>
                <a:ea typeface="Songti SC" panose="02010600040101010101" pitchFamily="2" charset="-122"/>
              </a:rPr>
              <a:t>VP2</a:t>
            </a:r>
            <a:r>
              <a:rPr lang="zh-CN" altLang="en-US" sz="1600" dirty="0">
                <a:latin typeface="Songti SC" panose="02010600040101010101" pitchFamily="2" charset="-122"/>
                <a:ea typeface="Songti SC" panose="02010600040101010101" pitchFamily="2" charset="-122"/>
              </a:rPr>
              <a:t>映射到</a:t>
            </a:r>
            <a:r>
              <a:rPr lang="en" altLang="zh-CN" sz="1600" dirty="0">
                <a:latin typeface="Songti SC" panose="02010600040101010101" pitchFamily="2" charset="-122"/>
                <a:ea typeface="Songti SC" panose="02010600040101010101" pitchFamily="2" charset="-122"/>
              </a:rPr>
              <a:t>PP10</a:t>
            </a:r>
            <a:r>
              <a:rPr lang="zh-CN" altLang="en-US" sz="1600" dirty="0">
                <a:latin typeface="Songti SC" panose="02010600040101010101" pitchFamily="2" charset="-122"/>
                <a:ea typeface="Songti SC" panose="02010600040101010101" pitchFamily="2" charset="-122"/>
              </a:rPr>
              <a:t>。注意，多个虚拟页面可以映射到同一个</a:t>
            </a:r>
            <a:r>
              <a:rPr lang="en-US" altLang="zh-C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共享的物理页面</a:t>
            </a:r>
            <a:r>
              <a:rPr lang="en-US" altLang="zh-CN" sz="1600" dirty="0">
                <a:latin typeface="Songti SC" panose="02010600040101010101" pitchFamily="2" charset="-122"/>
                <a:ea typeface="Songti SC" panose="02010600040101010101" pitchFamily="2" charset="-122"/>
              </a:rPr>
              <a:t>`</a:t>
            </a:r>
            <a:r>
              <a:rPr lang="zh-CN" altLang="en-US" sz="1600" dirty="0">
                <a:latin typeface="Songti SC" panose="02010600040101010101" pitchFamily="2" charset="-122"/>
                <a:ea typeface="Songti SC" panose="02010600040101010101" pitchFamily="2" charset="-122"/>
              </a:rPr>
              <a:t>上。</a:t>
            </a:r>
          </a:p>
          <a:p>
            <a:r>
              <a:rPr lang="zh-CN" altLang="en-US" sz="1600" b="1" dirty="0">
                <a:latin typeface="Songti SC" panose="02010600040101010101" pitchFamily="2" charset="-122"/>
                <a:ea typeface="Songti SC" panose="02010600040101010101" pitchFamily="2" charset="-122"/>
              </a:rPr>
              <a:t>按需页面调度</a:t>
            </a:r>
            <a:r>
              <a:rPr lang="zh-CN" altLang="en-US" sz="1600" dirty="0">
                <a:latin typeface="Songti SC" panose="02010600040101010101" pitchFamily="2" charset="-122"/>
                <a:ea typeface="Songti SC" panose="02010600040101010101" pitchFamily="2" charset="-122"/>
              </a:rPr>
              <a:t>和</a:t>
            </a:r>
            <a:r>
              <a:rPr lang="zh-CN" altLang="en-US" sz="1600" b="1" dirty="0">
                <a:latin typeface="Songti SC" panose="02010600040101010101" pitchFamily="2" charset="-122"/>
                <a:ea typeface="Songti SC" panose="02010600040101010101" pitchFamily="2" charset="-122"/>
              </a:rPr>
              <a:t>独立的虚拟地址空间</a:t>
            </a:r>
            <a:r>
              <a:rPr lang="zh-CN" altLang="en-US" sz="1600" dirty="0">
                <a:latin typeface="Songti SC" panose="02010600040101010101" pitchFamily="2" charset="-122"/>
                <a:ea typeface="Songti SC" panose="02010600040101010101" pitchFamily="2" charset="-122"/>
              </a:rPr>
              <a:t>的结合，对系统内存的使用和管理造成了深远的影响。</a:t>
            </a:r>
            <a:r>
              <a:rPr lang="en" altLang="zh-CN" sz="1600" dirty="0">
                <a:latin typeface="Songti SC" panose="02010600040101010101" pitchFamily="2" charset="-122"/>
                <a:ea typeface="Songti SC" panose="02010600040101010101" pitchFamily="2" charset="-122"/>
              </a:rPr>
              <a:t>VM</a:t>
            </a:r>
            <a:r>
              <a:rPr lang="zh-CN" altLang="en-US" sz="1600" dirty="0">
                <a:latin typeface="Songti SC" panose="02010600040101010101" pitchFamily="2" charset="-122"/>
                <a:ea typeface="Songti SC" panose="02010600040101010101" pitchFamily="2" charset="-122"/>
              </a:rPr>
              <a:t>简化了加载和链接、代码和数据的共享，以及应用程序的内存分配。</a:t>
            </a:r>
          </a:p>
        </p:txBody>
      </p:sp>
    </p:spTree>
    <p:extLst>
      <p:ext uri="{BB962C8B-B14F-4D97-AF65-F5344CB8AC3E}">
        <p14:creationId xmlns:p14="http://schemas.microsoft.com/office/powerpoint/2010/main" val="357108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B5F94-7ECF-084E-B258-53CB4BA6064B}"/>
              </a:ext>
            </a:extLst>
          </p:cNvPr>
          <p:cNvSpPr>
            <a:spLocks noGrp="1"/>
          </p:cNvSpPr>
          <p:nvPr>
            <p:ph type="title"/>
          </p:nvPr>
        </p:nvSpPr>
        <p:spPr>
          <a:xfrm>
            <a:off x="0" y="226505"/>
            <a:ext cx="3403897" cy="417732"/>
          </a:xfrm>
        </p:spPr>
        <p:txBody>
          <a:bodyPr>
            <a:normAutofit/>
          </a:bodyPr>
          <a:lstStyle/>
          <a:p>
            <a:r>
              <a:rPr kumimoji="1" lang="en-US" altLang="zh-CN" sz="1800" b="1" dirty="0">
                <a:solidFill>
                  <a:schemeClr val="accent1">
                    <a:lumMod val="50000"/>
                  </a:schemeClr>
                </a:solidFill>
                <a:latin typeface="Songti SC" panose="02010600040101010101" pitchFamily="2" charset="-122"/>
                <a:ea typeface="Songti SC" panose="02010600040101010101" pitchFamily="2" charset="-122"/>
              </a:rPr>
              <a:t>3.</a:t>
            </a:r>
            <a:r>
              <a:rPr kumimoji="1" lang="zh-CN" altLang="en-US" sz="1800" b="1" dirty="0">
                <a:solidFill>
                  <a:schemeClr val="accent1">
                    <a:lumMod val="50000"/>
                  </a:schemeClr>
                </a:solidFill>
                <a:latin typeface="Songti SC" panose="02010600040101010101" pitchFamily="2" charset="-122"/>
                <a:ea typeface="Songti SC" panose="02010600040101010101" pitchFamily="2" charset="-122"/>
              </a:rPr>
              <a:t> 虚拟内存作为内存保护的工具</a:t>
            </a:r>
          </a:p>
        </p:txBody>
      </p:sp>
      <p:sp>
        <p:nvSpPr>
          <p:cNvPr id="8" name="文本框 7">
            <a:extLst>
              <a:ext uri="{FF2B5EF4-FFF2-40B4-BE49-F238E27FC236}">
                <a16:creationId xmlns:a16="http://schemas.microsoft.com/office/drawing/2014/main" id="{240D941E-9AFE-4F46-A833-E75785479595}"/>
              </a:ext>
            </a:extLst>
          </p:cNvPr>
          <p:cNvSpPr txBox="1"/>
          <p:nvPr/>
        </p:nvSpPr>
        <p:spPr>
          <a:xfrm>
            <a:off x="1093754" y="640710"/>
            <a:ext cx="9650994" cy="2308324"/>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操作系统会控制进程对内存系统的访问，例如：</a:t>
            </a:r>
          </a:p>
          <a:p>
            <a:r>
              <a:rPr lang="en-US" altLang="zh-CN" dirty="0">
                <a:latin typeface="Songti SC" panose="02010600040101010101" pitchFamily="2" charset="-122"/>
                <a:ea typeface="Songti SC" panose="02010600040101010101" pitchFamily="2" charset="-122"/>
              </a:rPr>
              <a:t>1. </a:t>
            </a:r>
            <a:r>
              <a:rPr lang="zh-CN" altLang="en-US" dirty="0">
                <a:latin typeface="Songti SC" panose="02010600040101010101" pitchFamily="2" charset="-122"/>
                <a:ea typeface="Songti SC" panose="02010600040101010101" pitchFamily="2" charset="-122"/>
              </a:rPr>
              <a:t>不允许一个用户进程修改它的只读代码段；</a:t>
            </a:r>
          </a:p>
          <a:p>
            <a:r>
              <a:rPr lang="en-US" altLang="zh-CN" dirty="0">
                <a:latin typeface="Songti SC" panose="02010600040101010101" pitchFamily="2" charset="-122"/>
                <a:ea typeface="Songti SC" panose="02010600040101010101" pitchFamily="2" charset="-122"/>
              </a:rPr>
              <a:t>2. </a:t>
            </a:r>
            <a:r>
              <a:rPr lang="zh-CN" altLang="en-US" dirty="0">
                <a:latin typeface="Songti SC" panose="02010600040101010101" pitchFamily="2" charset="-122"/>
                <a:ea typeface="Songti SC" panose="02010600040101010101" pitchFamily="2" charset="-122"/>
              </a:rPr>
              <a:t>不允许用户进程读或修改任何内核中的代码和数据结构；</a:t>
            </a:r>
          </a:p>
          <a:p>
            <a:r>
              <a:rPr lang="en-US" altLang="zh-CN" dirty="0">
                <a:latin typeface="Songti SC" panose="02010600040101010101" pitchFamily="2" charset="-122"/>
                <a:ea typeface="Songti SC" panose="02010600040101010101" pitchFamily="2" charset="-122"/>
              </a:rPr>
              <a:t>3. </a:t>
            </a:r>
            <a:r>
              <a:rPr lang="zh-CN" altLang="en-US" dirty="0">
                <a:latin typeface="Songti SC" panose="02010600040101010101" pitchFamily="2" charset="-122"/>
                <a:ea typeface="Songti SC" panose="02010600040101010101" pitchFamily="2" charset="-122"/>
              </a:rPr>
              <a:t>不允许用户进程读或写其他进程的私有内存；</a:t>
            </a:r>
          </a:p>
          <a:p>
            <a:r>
              <a:rPr lang="en-US" altLang="zh-CN" dirty="0">
                <a:latin typeface="Songti SC" panose="02010600040101010101" pitchFamily="2" charset="-122"/>
                <a:ea typeface="Songti SC" panose="02010600040101010101" pitchFamily="2" charset="-122"/>
              </a:rPr>
              <a:t>4. </a:t>
            </a:r>
            <a:r>
              <a:rPr lang="zh-CN" altLang="en-US" dirty="0">
                <a:latin typeface="Songti SC" panose="02010600040101010101" pitchFamily="2" charset="-122"/>
                <a:ea typeface="Songti SC" panose="02010600040101010101" pitchFamily="2" charset="-122"/>
              </a:rPr>
              <a:t>不允许用户进程修改任何其他进程共享的虚拟页表</a:t>
            </a:r>
          </a:p>
          <a:p>
            <a:r>
              <a:rPr lang="zh-CN" altLang="en-US" dirty="0">
                <a:latin typeface="Songti SC" panose="02010600040101010101" pitchFamily="2" charset="-122"/>
                <a:ea typeface="Songti SC" panose="02010600040101010101" pitchFamily="2" charset="-122"/>
              </a:rPr>
              <a:t>而提供独立的地址空间是的区分不同进程的私有内存变得容易。但是，地址翻译机制可以从一种自然的方式扩展到提供更好的访问控制。</a:t>
            </a:r>
            <a:r>
              <a:rPr lang="en"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每次生成一个地址时，地址翻译硬件都会读一个</a:t>
            </a:r>
            <a:r>
              <a:rPr lang="en" altLang="zh-CN" dirty="0">
                <a:latin typeface="Songti SC" panose="02010600040101010101" pitchFamily="2" charset="-122"/>
                <a:ea typeface="Songti SC" panose="02010600040101010101" pitchFamily="2" charset="-122"/>
              </a:rPr>
              <a:t>PTE</a:t>
            </a:r>
            <a:r>
              <a:rPr lang="zh-CN" altLang="en" dirty="0">
                <a:latin typeface="Songti SC" panose="02010600040101010101" pitchFamily="2" charset="-122"/>
                <a:ea typeface="Songti SC" panose="02010600040101010101" pitchFamily="2" charset="-122"/>
              </a:rPr>
              <a:t>。</a:t>
            </a:r>
            <a:r>
              <a:rPr lang="zh-CN" altLang="en-US" dirty="0">
                <a:latin typeface="Songti SC" panose="02010600040101010101" pitchFamily="2" charset="-122"/>
                <a:ea typeface="Songti SC" panose="02010600040101010101" pitchFamily="2" charset="-122"/>
              </a:rPr>
              <a:t>所以</a:t>
            </a:r>
            <a:r>
              <a:rPr lang="zh-CN" altLang="en-US" b="1" dirty="0">
                <a:latin typeface="Songti SC" panose="02010600040101010101" pitchFamily="2" charset="-122"/>
                <a:ea typeface="Songti SC" panose="02010600040101010101" pitchFamily="2" charset="-122"/>
              </a:rPr>
              <a:t>通过在</a:t>
            </a:r>
            <a:r>
              <a:rPr lang="en" altLang="zh-CN" b="1" dirty="0">
                <a:latin typeface="Songti SC" panose="02010600040101010101" pitchFamily="2" charset="-122"/>
                <a:ea typeface="Songti SC" panose="02010600040101010101" pitchFamily="2" charset="-122"/>
              </a:rPr>
              <a:t>PTE</a:t>
            </a:r>
            <a:r>
              <a:rPr lang="zh-CN" altLang="en-US" b="1" dirty="0">
                <a:latin typeface="Songti SC" panose="02010600040101010101" pitchFamily="2" charset="-122"/>
                <a:ea typeface="Songti SC" panose="02010600040101010101" pitchFamily="2" charset="-122"/>
              </a:rPr>
              <a:t>上添加额外的许可位来控制对一个虚拟页面内容的访问</a:t>
            </a:r>
            <a:r>
              <a:rPr lang="zh-CN" altLang="en-US" dirty="0">
                <a:latin typeface="Songti SC" panose="02010600040101010101" pitchFamily="2" charset="-122"/>
                <a:ea typeface="Songti SC" panose="02010600040101010101" pitchFamily="2" charset="-122"/>
              </a:rPr>
              <a:t>十分简单。</a:t>
            </a:r>
          </a:p>
        </p:txBody>
      </p:sp>
      <p:pic>
        <p:nvPicPr>
          <p:cNvPr id="9" name="图片 8">
            <a:extLst>
              <a:ext uri="{FF2B5EF4-FFF2-40B4-BE49-F238E27FC236}">
                <a16:creationId xmlns:a16="http://schemas.microsoft.com/office/drawing/2014/main" id="{1423D212-32C5-5946-9FB3-A343FC990FD8}"/>
              </a:ext>
            </a:extLst>
          </p:cNvPr>
          <p:cNvPicPr>
            <a:picLocks noChangeAspect="1"/>
          </p:cNvPicPr>
          <p:nvPr/>
        </p:nvPicPr>
        <p:blipFill>
          <a:blip r:embed="rId2"/>
          <a:stretch>
            <a:fillRect/>
          </a:stretch>
        </p:blipFill>
        <p:spPr>
          <a:xfrm>
            <a:off x="4032986" y="2949034"/>
            <a:ext cx="2916164" cy="1698697"/>
          </a:xfrm>
          <a:prstGeom prst="rect">
            <a:avLst/>
          </a:prstGeom>
        </p:spPr>
      </p:pic>
      <p:sp>
        <p:nvSpPr>
          <p:cNvPr id="10" name="文本框 9">
            <a:extLst>
              <a:ext uri="{FF2B5EF4-FFF2-40B4-BE49-F238E27FC236}">
                <a16:creationId xmlns:a16="http://schemas.microsoft.com/office/drawing/2014/main" id="{4844D1F3-18CE-E14E-859E-C24CC221FF2E}"/>
              </a:ext>
            </a:extLst>
          </p:cNvPr>
          <p:cNvSpPr txBox="1"/>
          <p:nvPr/>
        </p:nvSpPr>
        <p:spPr>
          <a:xfrm>
            <a:off x="1093754" y="4647731"/>
            <a:ext cx="10139881" cy="1754326"/>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上图中，在每个</a:t>
            </a:r>
            <a:r>
              <a:rPr lang="en" altLang="zh-CN" dirty="0">
                <a:latin typeface="Songti SC" panose="02010600040101010101" pitchFamily="2" charset="-122"/>
                <a:ea typeface="Songti SC" panose="02010600040101010101" pitchFamily="2" charset="-122"/>
              </a:rPr>
              <a:t>PTE</a:t>
            </a:r>
            <a:r>
              <a:rPr lang="zh-CN" altLang="en-US" dirty="0">
                <a:latin typeface="Songti SC" panose="02010600040101010101" pitchFamily="2" charset="-122"/>
                <a:ea typeface="Songti SC" panose="02010600040101010101" pitchFamily="2" charset="-122"/>
              </a:rPr>
              <a:t>中添加了</a:t>
            </a:r>
            <a:r>
              <a:rPr lang="zh-CN" altLang="en-US" b="1" dirty="0">
                <a:latin typeface="Songti SC" panose="02010600040101010101" pitchFamily="2" charset="-122"/>
                <a:ea typeface="Songti SC" panose="02010600040101010101" pitchFamily="2" charset="-122"/>
              </a:rPr>
              <a:t>三个许可位</a:t>
            </a:r>
            <a:r>
              <a:rPr lang="zh-CN" altLang="en-US" dirty="0">
                <a:latin typeface="Songti SC" panose="02010600040101010101" pitchFamily="2" charset="-122"/>
                <a:ea typeface="Songti SC" panose="02010600040101010101" pitchFamily="2" charset="-122"/>
              </a:rPr>
              <a:t>。</a:t>
            </a:r>
            <a:r>
              <a:rPr lang="en" altLang="zh-CN" b="1" dirty="0">
                <a:latin typeface="Songti SC" panose="02010600040101010101" pitchFamily="2" charset="-122"/>
                <a:ea typeface="Songti SC" panose="02010600040101010101" pitchFamily="2" charset="-122"/>
              </a:rPr>
              <a:t>SUP</a:t>
            </a:r>
            <a:r>
              <a:rPr lang="zh-CN" altLang="en-US" b="1" dirty="0">
                <a:latin typeface="Songti SC" panose="02010600040101010101" pitchFamily="2" charset="-122"/>
                <a:ea typeface="Songti SC" panose="02010600040101010101" pitchFamily="2" charset="-122"/>
              </a:rPr>
              <a:t>位表示进程是否必须运行在内核模式下才能访问该页。</a:t>
            </a:r>
            <a:r>
              <a:rPr lang="zh-CN" altLang="en-US" dirty="0">
                <a:latin typeface="Songti SC" panose="02010600040101010101" pitchFamily="2" charset="-122"/>
                <a:ea typeface="Songti SC" panose="02010600040101010101" pitchFamily="2" charset="-122"/>
              </a:rPr>
              <a:t>运行在内核模式下的进程可以访问任何页面，但运行在用户模式中的进程只允许访问那些</a:t>
            </a:r>
            <a:r>
              <a:rPr lang="en" altLang="zh-CN" dirty="0">
                <a:latin typeface="Songti SC" panose="02010600040101010101" pitchFamily="2" charset="-122"/>
                <a:ea typeface="Songti SC" panose="02010600040101010101" pitchFamily="2" charset="-122"/>
              </a:rPr>
              <a:t>SUP</a:t>
            </a:r>
            <a:r>
              <a:rPr lang="zh-CN" altLang="en-US" dirty="0">
                <a:latin typeface="Songti SC" panose="02010600040101010101" pitchFamily="2" charset="-122"/>
                <a:ea typeface="Songti SC" panose="02010600040101010101" pitchFamily="2" charset="-122"/>
              </a:rPr>
              <a:t>为</a:t>
            </a:r>
            <a:r>
              <a:rPr lang="en-US" altLang="zh-CN" dirty="0">
                <a:latin typeface="Songti SC" panose="02010600040101010101" pitchFamily="2" charset="-122"/>
                <a:ea typeface="Songti SC" panose="02010600040101010101" pitchFamily="2" charset="-122"/>
              </a:rPr>
              <a:t>0</a:t>
            </a:r>
            <a:r>
              <a:rPr lang="zh-CN" altLang="en-US" dirty="0">
                <a:latin typeface="Songti SC" panose="02010600040101010101" pitchFamily="2" charset="-122"/>
                <a:ea typeface="Songti SC" panose="02010600040101010101" pitchFamily="2" charset="-122"/>
              </a:rPr>
              <a:t>的页面。</a:t>
            </a:r>
            <a:r>
              <a:rPr lang="en" altLang="zh-CN" b="1" dirty="0">
                <a:latin typeface="Songti SC" panose="02010600040101010101" pitchFamily="2" charset="-122"/>
                <a:ea typeface="Songti SC" panose="02010600040101010101" pitchFamily="2" charset="-122"/>
              </a:rPr>
              <a:t>READ</a:t>
            </a:r>
            <a:r>
              <a:rPr lang="zh-CN" altLang="en-US" b="1" dirty="0">
                <a:latin typeface="Songti SC" panose="02010600040101010101" pitchFamily="2" charset="-122"/>
                <a:ea typeface="Songti SC" panose="02010600040101010101" pitchFamily="2" charset="-122"/>
              </a:rPr>
              <a:t>和</a:t>
            </a:r>
            <a:r>
              <a:rPr lang="en" altLang="zh-CN" b="1" dirty="0">
                <a:latin typeface="Songti SC" panose="02010600040101010101" pitchFamily="2" charset="-122"/>
                <a:ea typeface="Songti SC" panose="02010600040101010101" pitchFamily="2" charset="-122"/>
              </a:rPr>
              <a:t>WRITE</a:t>
            </a:r>
            <a:r>
              <a:rPr lang="zh-CN" altLang="en-US" b="1" dirty="0">
                <a:latin typeface="Songti SC" panose="02010600040101010101" pitchFamily="2" charset="-122"/>
                <a:ea typeface="Songti SC" panose="02010600040101010101" pitchFamily="2" charset="-122"/>
              </a:rPr>
              <a:t>位控制对页面的读和写访问。</a:t>
            </a:r>
            <a:r>
              <a:rPr lang="zh-CN" altLang="en-US" dirty="0">
                <a:latin typeface="Songti SC" panose="02010600040101010101" pitchFamily="2" charset="-122"/>
                <a:ea typeface="Songti SC" panose="02010600040101010101" pitchFamily="2" charset="-122"/>
              </a:rPr>
              <a:t>例如，如果进程</a:t>
            </a:r>
            <a:r>
              <a:rPr lang="en" altLang="zh-CN" dirty="0" err="1">
                <a:latin typeface="Songti SC" panose="02010600040101010101" pitchFamily="2" charset="-122"/>
                <a:ea typeface="Songti SC" panose="02010600040101010101" pitchFamily="2" charset="-122"/>
              </a:rPr>
              <a:t>i</a:t>
            </a:r>
            <a:r>
              <a:rPr lang="zh-CN" altLang="en-US" dirty="0">
                <a:latin typeface="Songti SC" panose="02010600040101010101" pitchFamily="2" charset="-122"/>
                <a:ea typeface="Songti SC" panose="02010600040101010101" pitchFamily="2" charset="-122"/>
              </a:rPr>
              <a:t>运行在用户模式下，那么它有读</a:t>
            </a:r>
            <a:r>
              <a:rPr lang="en" altLang="zh-CN" dirty="0">
                <a:latin typeface="Songti SC" panose="02010600040101010101" pitchFamily="2" charset="-122"/>
                <a:ea typeface="Songti SC" panose="02010600040101010101" pitchFamily="2" charset="-122"/>
              </a:rPr>
              <a:t>VP0</a:t>
            </a:r>
            <a:r>
              <a:rPr lang="zh-CN" altLang="en-US" dirty="0">
                <a:latin typeface="Songti SC" panose="02010600040101010101" pitchFamily="2" charset="-122"/>
                <a:ea typeface="Songti SC" panose="02010600040101010101" pitchFamily="2" charset="-122"/>
              </a:rPr>
              <a:t>和读写</a:t>
            </a:r>
            <a:r>
              <a:rPr lang="en" altLang="zh-CN" dirty="0">
                <a:latin typeface="Songti SC" panose="02010600040101010101" pitchFamily="2" charset="-122"/>
                <a:ea typeface="Songti SC" panose="02010600040101010101" pitchFamily="2" charset="-122"/>
              </a:rPr>
              <a:t>VP1</a:t>
            </a:r>
            <a:r>
              <a:rPr lang="zh-CN" altLang="en-US" dirty="0">
                <a:latin typeface="Songti SC" panose="02010600040101010101" pitchFamily="2" charset="-122"/>
                <a:ea typeface="Songti SC" panose="02010600040101010101" pitchFamily="2" charset="-122"/>
              </a:rPr>
              <a:t>的权限。然而，不允许访问</a:t>
            </a:r>
            <a:r>
              <a:rPr lang="en" altLang="zh-CN" dirty="0">
                <a:latin typeface="Songti SC" panose="02010600040101010101" pitchFamily="2" charset="-122"/>
                <a:ea typeface="Songti SC" panose="02010600040101010101" pitchFamily="2" charset="-122"/>
              </a:rPr>
              <a:t>VP2</a:t>
            </a:r>
            <a:r>
              <a:rPr lang="zh-CN" altLang="en" dirty="0">
                <a:latin typeface="Songti SC" panose="02010600040101010101" pitchFamily="2" charset="-122"/>
                <a:ea typeface="Songti SC" panose="02010600040101010101" pitchFamily="2" charset="-122"/>
              </a:rPr>
              <a:t>。</a:t>
            </a:r>
          </a:p>
          <a:p>
            <a:r>
              <a:rPr lang="zh-CN" altLang="en-US" dirty="0">
                <a:latin typeface="Songti SC" panose="02010600040101010101" pitchFamily="2" charset="-122"/>
                <a:ea typeface="Songti SC" panose="02010600040101010101" pitchFamily="2" charset="-122"/>
              </a:rPr>
              <a:t>如果一条指令违反了这些许可条件，那么</a:t>
            </a:r>
            <a:r>
              <a:rPr lang="en"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就会触发一个一般保护故障，将控制传递给一个内核中的异常处理程序。</a:t>
            </a:r>
            <a:r>
              <a:rPr lang="en" altLang="zh-CN" dirty="0" err="1">
                <a:latin typeface="Songti SC" panose="02010600040101010101" pitchFamily="2" charset="-122"/>
                <a:ea typeface="Songti SC" panose="02010600040101010101" pitchFamily="2" charset="-122"/>
              </a:rPr>
              <a:t>Liunx</a:t>
            </a:r>
            <a:r>
              <a:rPr lang="zh-CN" altLang="en-US" dirty="0">
                <a:latin typeface="Songti SC" panose="02010600040101010101" pitchFamily="2" charset="-122"/>
                <a:ea typeface="Songti SC" panose="02010600040101010101" pitchFamily="2" charset="-122"/>
              </a:rPr>
              <a:t>中一般将这种异常报告为段错误（</a:t>
            </a:r>
            <a:r>
              <a:rPr lang="en" altLang="zh-CN" dirty="0">
                <a:latin typeface="Songti SC" panose="02010600040101010101" pitchFamily="2" charset="-122"/>
                <a:ea typeface="Songti SC" panose="02010600040101010101" pitchFamily="2" charset="-122"/>
              </a:rPr>
              <a:t>segmentation fault</a:t>
            </a:r>
            <a:r>
              <a:rPr lang="zh-CN" altLang="e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a:t>
            </a:r>
            <a:endParaRPr lang="en"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44723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9B3AF-2BF7-7C44-824C-0C8C8706D170}"/>
              </a:ext>
            </a:extLst>
          </p:cNvPr>
          <p:cNvSpPr>
            <a:spLocks noGrp="1"/>
          </p:cNvSpPr>
          <p:nvPr>
            <p:ph type="title"/>
          </p:nvPr>
        </p:nvSpPr>
        <p:spPr>
          <a:xfrm>
            <a:off x="0" y="313170"/>
            <a:ext cx="1364673" cy="455757"/>
          </a:xfrm>
        </p:spPr>
        <p:txBody>
          <a:bodyPr>
            <a:normAutofit/>
          </a:bodyPr>
          <a:lstStyle/>
          <a:p>
            <a:r>
              <a:rPr kumimoji="1" lang="en-US" altLang="zh-CN" sz="1800" dirty="0">
                <a:solidFill>
                  <a:schemeClr val="accent1">
                    <a:lumMod val="50000"/>
                  </a:schemeClr>
                </a:solidFill>
                <a:latin typeface="Songti SC" panose="02010600040101010101" pitchFamily="2" charset="-122"/>
                <a:ea typeface="Songti SC" panose="02010600040101010101" pitchFamily="2" charset="-122"/>
              </a:rPr>
              <a:t>4.</a:t>
            </a:r>
            <a:r>
              <a:rPr kumimoji="1" lang="zh-CN" altLang="en-US" sz="1800" dirty="0">
                <a:solidFill>
                  <a:schemeClr val="accent1">
                    <a:lumMod val="50000"/>
                  </a:schemeClr>
                </a:solidFill>
                <a:latin typeface="Songti SC" panose="02010600040101010101" pitchFamily="2" charset="-122"/>
                <a:ea typeface="Songti SC" panose="02010600040101010101" pitchFamily="2" charset="-122"/>
              </a:rPr>
              <a:t> 地址翻译</a:t>
            </a:r>
          </a:p>
        </p:txBody>
      </p:sp>
      <p:sp>
        <p:nvSpPr>
          <p:cNvPr id="3" name="内容占位符 2">
            <a:extLst>
              <a:ext uri="{FF2B5EF4-FFF2-40B4-BE49-F238E27FC236}">
                <a16:creationId xmlns:a16="http://schemas.microsoft.com/office/drawing/2014/main" id="{00EBCC49-2F79-AA40-9187-FDE32E9A2F00}"/>
              </a:ext>
            </a:extLst>
          </p:cNvPr>
          <p:cNvSpPr>
            <a:spLocks noGrp="1"/>
          </p:cNvSpPr>
          <p:nvPr>
            <p:ph idx="1"/>
          </p:nvPr>
        </p:nvSpPr>
        <p:spPr>
          <a:xfrm>
            <a:off x="838200" y="1111523"/>
            <a:ext cx="10324723" cy="591650"/>
          </a:xfrm>
        </p:spPr>
        <p:txBody>
          <a:bodyPr>
            <a:normAutofit/>
          </a:bodyPr>
          <a:lstStyle/>
          <a:p>
            <a:pPr marL="0" indent="0">
              <a:buNone/>
            </a:pPr>
            <a:r>
              <a:rPr kumimoji="1" lang="zh-CN" altLang="en-US" sz="1600" dirty="0">
                <a:latin typeface="Songti SC" panose="02010600040101010101" pitchFamily="2" charset="-122"/>
                <a:ea typeface="Songti SC" panose="02010600040101010101" pitchFamily="2" charset="-122"/>
              </a:rPr>
              <a:t>形式上说，地址翻译是</a:t>
            </a:r>
            <a:r>
              <a:rPr kumimoji="1" lang="zh-CN" altLang="en-US" sz="1600" b="1" dirty="0">
                <a:latin typeface="Songti SC" panose="02010600040101010101" pitchFamily="2" charset="-122"/>
                <a:ea typeface="Songti SC" panose="02010600040101010101" pitchFamily="2" charset="-122"/>
              </a:rPr>
              <a:t>一个</a:t>
            </a:r>
            <a:r>
              <a:rPr kumimoji="1" lang="en-US" altLang="zh-CN" sz="1600" b="1" dirty="0">
                <a:latin typeface="Songti SC" panose="02010600040101010101" pitchFamily="2" charset="-122"/>
                <a:ea typeface="Songti SC" panose="02010600040101010101" pitchFamily="2" charset="-122"/>
              </a:rPr>
              <a:t>N</a:t>
            </a:r>
            <a:r>
              <a:rPr kumimoji="1" lang="zh-CN" altLang="en-US" sz="1600" b="1" dirty="0">
                <a:latin typeface="Songti SC" panose="02010600040101010101" pitchFamily="2" charset="-122"/>
                <a:ea typeface="Songti SC" panose="02010600040101010101" pitchFamily="2" charset="-122"/>
              </a:rPr>
              <a:t>元素的虚拟地址空间中的元素和一个</a:t>
            </a:r>
            <a:r>
              <a:rPr kumimoji="1" lang="en-US" altLang="zh-CN" sz="1600" b="1" dirty="0">
                <a:latin typeface="Songti SC" panose="02010600040101010101" pitchFamily="2" charset="-122"/>
                <a:ea typeface="Songti SC" panose="02010600040101010101" pitchFamily="2" charset="-122"/>
              </a:rPr>
              <a:t>M</a:t>
            </a:r>
            <a:r>
              <a:rPr kumimoji="1" lang="zh-CN" altLang="en-US" sz="1600" b="1" dirty="0">
                <a:latin typeface="Songti SC" panose="02010600040101010101" pitchFamily="2" charset="-122"/>
                <a:ea typeface="Songti SC" panose="02010600040101010101" pitchFamily="2" charset="-122"/>
              </a:rPr>
              <a:t>元素的物理地址空间中元素间的映射</a:t>
            </a:r>
            <a:r>
              <a:rPr kumimoji="1" lang="zh-CN" altLang="en-US" sz="1600" dirty="0">
                <a:latin typeface="Songti SC" panose="02010600040101010101" pitchFamily="2" charset="-122"/>
                <a:ea typeface="Songti SC" panose="02010600040101010101" pitchFamily="2" charset="-122"/>
              </a:rPr>
              <a:t>。下图展示了如何利用页表来实现这种映射</a:t>
            </a:r>
            <a:endParaRPr kumimoji="1" lang="en-US" altLang="zh-CN" sz="1600"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F9E18D14-8F3F-9847-82AB-1BF3A6751AF1}"/>
              </a:ext>
            </a:extLst>
          </p:cNvPr>
          <p:cNvPicPr>
            <a:picLocks noChangeAspect="1"/>
          </p:cNvPicPr>
          <p:nvPr/>
        </p:nvPicPr>
        <p:blipFill>
          <a:blip r:embed="rId2"/>
          <a:stretch>
            <a:fillRect/>
          </a:stretch>
        </p:blipFill>
        <p:spPr>
          <a:xfrm>
            <a:off x="3493743" y="1878594"/>
            <a:ext cx="4170592" cy="2553100"/>
          </a:xfrm>
          <a:prstGeom prst="rect">
            <a:avLst/>
          </a:prstGeom>
        </p:spPr>
      </p:pic>
      <p:sp>
        <p:nvSpPr>
          <p:cNvPr id="5" name="文本框 4">
            <a:extLst>
              <a:ext uri="{FF2B5EF4-FFF2-40B4-BE49-F238E27FC236}">
                <a16:creationId xmlns:a16="http://schemas.microsoft.com/office/drawing/2014/main" id="{2E34CEBC-AE88-D042-97F9-CD5BC6103D17}"/>
              </a:ext>
            </a:extLst>
          </p:cNvPr>
          <p:cNvSpPr txBox="1"/>
          <p:nvPr/>
        </p:nvSpPr>
        <p:spPr>
          <a:xfrm>
            <a:off x="942250" y="4790504"/>
            <a:ext cx="9913545" cy="1569660"/>
          </a:xfrm>
          <a:prstGeom prst="rect">
            <a:avLst/>
          </a:prstGeom>
          <a:noFill/>
        </p:spPr>
        <p:txBody>
          <a:bodyPr wrap="square" rtlCol="0">
            <a:spAutoFit/>
          </a:bodyPr>
          <a:lstStyle/>
          <a:p>
            <a:r>
              <a:rPr kumimoji="1" lang="en-US" altLang="zh-CN" sz="1600" dirty="0">
                <a:latin typeface="Songti SC" panose="02010600040101010101" pitchFamily="2" charset="-122"/>
                <a:ea typeface="Songti SC" panose="02010600040101010101" pitchFamily="2" charset="-122"/>
              </a:rPr>
              <a:t>CPU</a:t>
            </a:r>
            <a:r>
              <a:rPr kumimoji="1" lang="zh-CN" altLang="en-US" sz="1600" dirty="0">
                <a:latin typeface="Songti SC" panose="02010600040101010101" pitchFamily="2" charset="-122"/>
                <a:ea typeface="Songti SC" panose="02010600040101010101" pitchFamily="2" charset="-122"/>
              </a:rPr>
              <a:t>中的一个控制寄存器，</a:t>
            </a:r>
            <a:r>
              <a:rPr kumimoji="1" lang="zh-CN" altLang="en-US" sz="1600" b="1" dirty="0">
                <a:latin typeface="Songti SC" panose="02010600040101010101" pitchFamily="2" charset="-122"/>
                <a:ea typeface="Songti SC" panose="02010600040101010101" pitchFamily="2" charset="-122"/>
              </a:rPr>
              <a:t>页表基址寄存器（</a:t>
            </a:r>
            <a:r>
              <a:rPr kumimoji="1" lang="en-US" altLang="zh-CN" sz="1600" b="1" dirty="0">
                <a:latin typeface="Songti SC" panose="02010600040101010101" pitchFamily="2" charset="-122"/>
                <a:ea typeface="Songti SC" panose="02010600040101010101" pitchFamily="2" charset="-122"/>
              </a:rPr>
              <a:t>Page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Table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Base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Register</a:t>
            </a:r>
            <a:r>
              <a:rPr kumimoji="1" lang="zh-CN" altLang="en-US" sz="1600" b="1" dirty="0">
                <a:latin typeface="Songti SC" panose="02010600040101010101" pitchFamily="2" charset="-122"/>
                <a:ea typeface="Songti SC" panose="02010600040101010101" pitchFamily="2" charset="-122"/>
              </a:rPr>
              <a:t>，</a:t>
            </a:r>
            <a:r>
              <a:rPr kumimoji="1" lang="en-US" altLang="zh-CN" sz="1600" b="1" dirty="0">
                <a:latin typeface="Songti SC" panose="02010600040101010101" pitchFamily="2" charset="-122"/>
                <a:ea typeface="Songti SC" panose="02010600040101010101" pitchFamily="2" charset="-122"/>
              </a:rPr>
              <a:t>PTBR</a:t>
            </a:r>
            <a:r>
              <a:rPr kumimoji="1" lang="zh-CN" altLang="en-US" sz="1600" b="1" dirty="0">
                <a:latin typeface="Songti SC" panose="02010600040101010101" pitchFamily="2" charset="-122"/>
                <a:ea typeface="Songti SC" panose="02010600040101010101" pitchFamily="2" charset="-122"/>
              </a:rPr>
              <a:t>）指向当前页表。</a:t>
            </a:r>
            <a:r>
              <a:rPr kumimoji="1" lang="en-US" altLang="zh-CN" sz="1600" b="1" dirty="0">
                <a:latin typeface="Songti SC" panose="02010600040101010101" pitchFamily="2" charset="-122"/>
                <a:ea typeface="Songti SC" panose="02010600040101010101" pitchFamily="2" charset="-122"/>
              </a:rPr>
              <a:t>N</a:t>
            </a:r>
            <a:r>
              <a:rPr kumimoji="1" lang="zh-CN" altLang="en-US" sz="1600" b="1" dirty="0">
                <a:latin typeface="Songti SC" panose="02010600040101010101" pitchFamily="2" charset="-122"/>
                <a:ea typeface="Songti SC" panose="02010600040101010101" pitchFamily="2" charset="-122"/>
              </a:rPr>
              <a:t>位的虚拟地址包含两个部分：一个</a:t>
            </a:r>
            <a:r>
              <a:rPr kumimoji="1" lang="en-US" altLang="zh-CN" sz="1600" b="1" dirty="0">
                <a:latin typeface="Songti SC" panose="02010600040101010101" pitchFamily="2" charset="-122"/>
                <a:ea typeface="Songti SC" panose="02010600040101010101" pitchFamily="2" charset="-122"/>
              </a:rPr>
              <a:t>p</a:t>
            </a:r>
            <a:r>
              <a:rPr kumimoji="1" lang="zh-CN" altLang="en-US" sz="1600" b="1" dirty="0">
                <a:latin typeface="Songti SC" panose="02010600040101010101" pitchFamily="2" charset="-122"/>
                <a:ea typeface="Songti SC" panose="02010600040101010101" pitchFamily="2" charset="-122"/>
              </a:rPr>
              <a:t>位的虚拟页面偏移（</a:t>
            </a:r>
            <a:r>
              <a:rPr kumimoji="1" lang="en-US" altLang="zh-CN" sz="1600" b="1" dirty="0">
                <a:latin typeface="Songti SC" panose="02010600040101010101" pitchFamily="2" charset="-122"/>
                <a:ea typeface="Songti SC" panose="02010600040101010101" pitchFamily="2" charset="-122"/>
              </a:rPr>
              <a:t>Virtual</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Page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Offset</a:t>
            </a:r>
            <a:r>
              <a:rPr kumimoji="1" lang="zh-CN" altLang="en-US" sz="1600" b="1" dirty="0">
                <a:latin typeface="Songti SC" panose="02010600040101010101" pitchFamily="2" charset="-122"/>
                <a:ea typeface="Songti SC" panose="02010600040101010101" pitchFamily="2" charset="-122"/>
              </a:rPr>
              <a:t>，</a:t>
            </a:r>
            <a:r>
              <a:rPr kumimoji="1" lang="en-US" altLang="zh-CN" sz="1600" b="1" dirty="0">
                <a:latin typeface="Songti SC" panose="02010600040101010101" pitchFamily="2" charset="-122"/>
                <a:ea typeface="Songti SC" panose="02010600040101010101" pitchFamily="2" charset="-122"/>
              </a:rPr>
              <a:t>VPO</a:t>
            </a:r>
            <a:r>
              <a:rPr kumimoji="1" lang="zh-CN" altLang="en-US" sz="1600" b="1" dirty="0">
                <a:latin typeface="Songti SC" panose="02010600040101010101" pitchFamily="2" charset="-122"/>
                <a:ea typeface="Songti SC" panose="02010600040101010101" pitchFamily="2" charset="-122"/>
              </a:rPr>
              <a:t>）和一个（</a:t>
            </a:r>
            <a:r>
              <a:rPr kumimoji="1" lang="en-US" altLang="zh-CN" sz="1600" b="1" dirty="0">
                <a:latin typeface="Songti SC" panose="02010600040101010101" pitchFamily="2" charset="-122"/>
                <a:ea typeface="Songti SC" panose="02010600040101010101" pitchFamily="2" charset="-122"/>
              </a:rPr>
              <a:t>n-p</a:t>
            </a:r>
            <a:r>
              <a:rPr kumimoji="1" lang="zh-CN" altLang="en-US" sz="1600" b="1" dirty="0">
                <a:latin typeface="Songti SC" panose="02010600040101010101" pitchFamily="2" charset="-122"/>
                <a:ea typeface="Songti SC" panose="02010600040101010101" pitchFamily="2" charset="-122"/>
              </a:rPr>
              <a:t>）位的虚拟页号（</a:t>
            </a:r>
            <a:r>
              <a:rPr kumimoji="1" lang="en-US" altLang="zh-CN" sz="1600" b="1" dirty="0">
                <a:latin typeface="Songti SC" panose="02010600040101010101" pitchFamily="2" charset="-122"/>
                <a:ea typeface="Songti SC" panose="02010600040101010101" pitchFamily="2" charset="-122"/>
              </a:rPr>
              <a:t>Virtual</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Page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Number</a:t>
            </a:r>
            <a:r>
              <a:rPr kumimoji="1" lang="zh-CN" altLang="en-US" sz="1600" b="1" dirty="0">
                <a:latin typeface="Songti SC" panose="02010600040101010101" pitchFamily="2" charset="-122"/>
                <a:ea typeface="Songti SC" panose="02010600040101010101" pitchFamily="2" charset="-122"/>
              </a:rPr>
              <a:t>，</a:t>
            </a:r>
            <a:r>
              <a:rPr kumimoji="1" lang="en-US" altLang="zh-CN" sz="1600" b="1" dirty="0">
                <a:latin typeface="Songti SC" panose="02010600040101010101" pitchFamily="2" charset="-122"/>
                <a:ea typeface="Songti SC" panose="02010600040101010101" pitchFamily="2" charset="-122"/>
              </a:rPr>
              <a:t>VPN</a:t>
            </a:r>
            <a:r>
              <a:rPr kumimoji="1" lang="zh-CN" altLang="en-US" sz="1600" b="1" dirty="0">
                <a:latin typeface="Songti SC" panose="02010600040101010101" pitchFamily="2" charset="-122"/>
                <a:ea typeface="Songti SC" panose="02010600040101010101" pitchFamily="2" charset="-122"/>
              </a:rPr>
              <a:t>）。</a:t>
            </a:r>
            <a:r>
              <a:rPr kumimoji="1" lang="en-US" altLang="zh-CN" sz="1600" b="1" dirty="0">
                <a:latin typeface="Songti SC" panose="02010600040101010101" pitchFamily="2" charset="-122"/>
                <a:ea typeface="Songti SC" panose="02010600040101010101" pitchFamily="2" charset="-122"/>
              </a:rPr>
              <a:t>MMU</a:t>
            </a:r>
            <a:r>
              <a:rPr kumimoji="1" lang="zh-CN" altLang="en-US" sz="1600" b="1" dirty="0">
                <a:latin typeface="Songti SC" panose="02010600040101010101" pitchFamily="2" charset="-122"/>
                <a:ea typeface="Songti SC" panose="02010600040101010101" pitchFamily="2" charset="-122"/>
              </a:rPr>
              <a:t>利用</a:t>
            </a:r>
            <a:r>
              <a:rPr kumimoji="1" lang="en-US" altLang="zh-CN" sz="1600" b="1" dirty="0">
                <a:latin typeface="Songti SC" panose="02010600040101010101" pitchFamily="2" charset="-122"/>
                <a:ea typeface="Songti SC" panose="02010600040101010101" pitchFamily="2" charset="-122"/>
              </a:rPr>
              <a:t>VPN</a:t>
            </a:r>
            <a:r>
              <a:rPr kumimoji="1" lang="zh-CN" altLang="en-US" sz="1600" b="1" dirty="0">
                <a:latin typeface="Songti SC" panose="02010600040101010101" pitchFamily="2" charset="-122"/>
                <a:ea typeface="Songti SC" panose="02010600040101010101" pitchFamily="2" charset="-122"/>
              </a:rPr>
              <a:t>来选择适当的</a:t>
            </a:r>
            <a:r>
              <a:rPr kumimoji="1" lang="en-US" altLang="zh-CN" sz="1600" b="1" dirty="0">
                <a:latin typeface="Songti SC" panose="02010600040101010101" pitchFamily="2" charset="-122"/>
                <a:ea typeface="Songti SC" panose="02010600040101010101" pitchFamily="2" charset="-122"/>
              </a:rPr>
              <a:t>PTE</a:t>
            </a:r>
            <a:r>
              <a:rPr kumimoji="1" lang="zh-CN" altLang="en-US" sz="1600" b="1" dirty="0">
                <a:latin typeface="Songti SC" panose="02010600040101010101" pitchFamily="2" charset="-122"/>
                <a:ea typeface="Songti SC" panose="02010600040101010101" pitchFamily="2" charset="-122"/>
              </a:rPr>
              <a:t>。</a:t>
            </a:r>
            <a:r>
              <a:rPr kumimoji="1" lang="zh-CN" altLang="en-US" sz="1600" dirty="0">
                <a:latin typeface="Songti SC" panose="02010600040101010101" pitchFamily="2" charset="-122"/>
                <a:ea typeface="Songti SC" panose="02010600040101010101" pitchFamily="2" charset="-122"/>
              </a:rPr>
              <a:t>例如，</a:t>
            </a:r>
            <a:r>
              <a:rPr kumimoji="1" lang="en-US" altLang="zh-CN" sz="1600" dirty="0">
                <a:latin typeface="Songti SC" panose="02010600040101010101" pitchFamily="2" charset="-122"/>
                <a:ea typeface="Songti SC" panose="02010600040101010101" pitchFamily="2" charset="-122"/>
              </a:rPr>
              <a:t>VPN0</a:t>
            </a:r>
            <a:r>
              <a:rPr kumimoji="1" lang="zh-CN" altLang="en-US" sz="1600" dirty="0">
                <a:latin typeface="Songti SC" panose="02010600040101010101" pitchFamily="2" charset="-122"/>
                <a:ea typeface="Songti SC" panose="02010600040101010101" pitchFamily="2" charset="-122"/>
              </a:rPr>
              <a:t>选择</a:t>
            </a:r>
            <a:r>
              <a:rPr kumimoji="1" lang="en-US" altLang="zh-CN" sz="1600" dirty="0">
                <a:latin typeface="Songti SC" panose="02010600040101010101" pitchFamily="2" charset="-122"/>
                <a:ea typeface="Songti SC" panose="02010600040101010101" pitchFamily="2" charset="-122"/>
              </a:rPr>
              <a:t>PTE0</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VPN1</a:t>
            </a:r>
            <a:r>
              <a:rPr kumimoji="1" lang="zh-CN" altLang="en-US" sz="1600" dirty="0">
                <a:latin typeface="Songti SC" panose="02010600040101010101" pitchFamily="2" charset="-122"/>
                <a:ea typeface="Songti SC" panose="02010600040101010101" pitchFamily="2" charset="-122"/>
              </a:rPr>
              <a:t>选择</a:t>
            </a:r>
            <a:r>
              <a:rPr kumimoji="1" lang="en-US" altLang="zh-CN" sz="1600" dirty="0">
                <a:latin typeface="Songti SC" panose="02010600040101010101" pitchFamily="2" charset="-122"/>
                <a:ea typeface="Songti SC" panose="02010600040101010101" pitchFamily="2" charset="-122"/>
              </a:rPr>
              <a:t>PTE1</a:t>
            </a:r>
            <a:r>
              <a:rPr kumimoji="1" lang="zh-CN" altLang="en-US" sz="1600" dirty="0">
                <a:latin typeface="Songti SC" panose="02010600040101010101" pitchFamily="2" charset="-122"/>
                <a:ea typeface="Songti SC" panose="02010600040101010101" pitchFamily="2" charset="-122"/>
              </a:rPr>
              <a:t>，以此类推。</a:t>
            </a:r>
            <a:r>
              <a:rPr kumimoji="1" lang="zh-CN" altLang="en-US" sz="1600" b="1" dirty="0">
                <a:latin typeface="Songti SC" panose="02010600040101010101" pitchFamily="2" charset="-122"/>
                <a:ea typeface="Songti SC" panose="02010600040101010101" pitchFamily="2" charset="-122"/>
              </a:rPr>
              <a:t>将页表条目中物理页号（</a:t>
            </a:r>
            <a:r>
              <a:rPr kumimoji="1" lang="en-US" altLang="zh-CN" sz="1600" b="1" dirty="0">
                <a:latin typeface="Songti SC" panose="02010600040101010101" pitchFamily="2" charset="-122"/>
                <a:ea typeface="Songti SC" panose="02010600040101010101" pitchFamily="2" charset="-122"/>
              </a:rPr>
              <a:t>Physical</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Page</a:t>
            </a:r>
            <a:r>
              <a:rPr kumimoji="1" lang="zh-CN" altLang="en-US" sz="1600" b="1" dirty="0">
                <a:latin typeface="Songti SC" panose="02010600040101010101" pitchFamily="2" charset="-122"/>
                <a:ea typeface="Songti SC" panose="02010600040101010101" pitchFamily="2" charset="-122"/>
              </a:rPr>
              <a:t> </a:t>
            </a:r>
            <a:r>
              <a:rPr kumimoji="1" lang="en-US" altLang="zh-CN" sz="1600" b="1" dirty="0">
                <a:latin typeface="Songti SC" panose="02010600040101010101" pitchFamily="2" charset="-122"/>
                <a:ea typeface="Songti SC" panose="02010600040101010101" pitchFamily="2" charset="-122"/>
              </a:rPr>
              <a:t>Number</a:t>
            </a:r>
            <a:r>
              <a:rPr kumimoji="1" lang="zh-CN" altLang="en-US" sz="1600" b="1" dirty="0">
                <a:latin typeface="Songti SC" panose="02010600040101010101" pitchFamily="2" charset="-122"/>
                <a:ea typeface="Songti SC" panose="02010600040101010101" pitchFamily="2" charset="-122"/>
              </a:rPr>
              <a:t>，</a:t>
            </a:r>
            <a:r>
              <a:rPr kumimoji="1" lang="en-US" altLang="zh-CN" sz="1600" b="1" dirty="0">
                <a:latin typeface="Songti SC" panose="02010600040101010101" pitchFamily="2" charset="-122"/>
                <a:ea typeface="Songti SC" panose="02010600040101010101" pitchFamily="2" charset="-122"/>
              </a:rPr>
              <a:t>PPN</a:t>
            </a:r>
            <a:r>
              <a:rPr kumimoji="1" lang="zh-CN" altLang="en-US" sz="1600" b="1" dirty="0">
                <a:latin typeface="Songti SC" panose="02010600040101010101" pitchFamily="2" charset="-122"/>
                <a:ea typeface="Songti SC" panose="02010600040101010101" pitchFamily="2" charset="-122"/>
              </a:rPr>
              <a:t>）和虚拟地址中的</a:t>
            </a:r>
            <a:r>
              <a:rPr kumimoji="1" lang="en-US" altLang="zh-CN" sz="1600" b="1" dirty="0">
                <a:latin typeface="Songti SC" panose="02010600040101010101" pitchFamily="2" charset="-122"/>
                <a:ea typeface="Songti SC" panose="02010600040101010101" pitchFamily="2" charset="-122"/>
              </a:rPr>
              <a:t>VPO</a:t>
            </a:r>
            <a:r>
              <a:rPr kumimoji="1" lang="zh-CN" altLang="en-US" sz="1600" b="1" dirty="0">
                <a:latin typeface="Songti SC" panose="02010600040101010101" pitchFamily="2" charset="-122"/>
                <a:ea typeface="Songti SC" panose="02010600040101010101" pitchFamily="2" charset="-122"/>
              </a:rPr>
              <a:t>串联起来，就得到相应的物理地址。</a:t>
            </a:r>
            <a:r>
              <a:rPr kumimoji="1" lang="zh-CN" altLang="en-US" sz="1600" dirty="0">
                <a:latin typeface="Songti SC" panose="02010600040101010101" pitchFamily="2" charset="-122"/>
                <a:ea typeface="Songti SC" panose="02010600040101010101" pitchFamily="2" charset="-122"/>
              </a:rPr>
              <a:t>注意，因为物理和虚拟页面都是</a:t>
            </a:r>
            <a:r>
              <a:rPr kumimoji="1" lang="en-US" altLang="zh-CN" sz="1600" dirty="0">
                <a:latin typeface="Songti SC" panose="02010600040101010101" pitchFamily="2" charset="-122"/>
                <a:ea typeface="Songti SC" panose="02010600040101010101" pitchFamily="2" charset="-122"/>
              </a:rPr>
              <a:t>P</a:t>
            </a:r>
            <a:r>
              <a:rPr kumimoji="1" lang="zh-CN" altLang="en-US" sz="1600" dirty="0">
                <a:latin typeface="Songti SC" panose="02010600040101010101" pitchFamily="2" charset="-122"/>
                <a:ea typeface="Songti SC" panose="02010600040101010101" pitchFamily="2" charset="-122"/>
              </a:rPr>
              <a:t>字节的，所以物理页面偏移（</a:t>
            </a:r>
            <a:r>
              <a:rPr kumimoji="1" lang="en-US" altLang="zh-CN" sz="1600" dirty="0">
                <a:latin typeface="Songti SC" panose="02010600040101010101" pitchFamily="2" charset="-122"/>
                <a:ea typeface="Songti SC" panose="02010600040101010101" pitchFamily="2" charset="-122"/>
              </a:rPr>
              <a:t>Physical</a:t>
            </a:r>
            <a:r>
              <a:rPr kumimoji="1" lang="zh-CN" altLang="en-US" sz="1600" dirty="0">
                <a:latin typeface="Songti SC" panose="02010600040101010101" pitchFamily="2" charset="-122"/>
                <a:ea typeface="Songti SC" panose="02010600040101010101" pitchFamily="2" charset="-122"/>
              </a:rPr>
              <a:t> </a:t>
            </a:r>
            <a:r>
              <a:rPr kumimoji="1" lang="en-US" altLang="zh-CN" sz="1600" dirty="0">
                <a:latin typeface="Songti SC" panose="02010600040101010101" pitchFamily="2" charset="-122"/>
                <a:ea typeface="Songti SC" panose="02010600040101010101" pitchFamily="2" charset="-122"/>
              </a:rPr>
              <a:t>Page</a:t>
            </a:r>
            <a:r>
              <a:rPr kumimoji="1" lang="zh-CN" altLang="en-US" sz="1600" dirty="0">
                <a:latin typeface="Songti SC" panose="02010600040101010101" pitchFamily="2" charset="-122"/>
                <a:ea typeface="Songti SC" panose="02010600040101010101" pitchFamily="2" charset="-122"/>
              </a:rPr>
              <a:t> </a:t>
            </a:r>
            <a:r>
              <a:rPr kumimoji="1" lang="en-US" altLang="zh-CN" sz="1600" dirty="0">
                <a:latin typeface="Songti SC" panose="02010600040101010101" pitchFamily="2" charset="-122"/>
                <a:ea typeface="Songti SC" panose="02010600040101010101" pitchFamily="2" charset="-122"/>
              </a:rPr>
              <a:t>Offset</a:t>
            </a:r>
            <a:r>
              <a:rPr kumimoji="1" lang="zh-CN" altLang="en-US" sz="1600" dirty="0">
                <a:latin typeface="Songti SC" panose="02010600040101010101" pitchFamily="2" charset="-122"/>
                <a:ea typeface="Songti SC" panose="02010600040101010101" pitchFamily="2" charset="-122"/>
              </a:rPr>
              <a:t>，</a:t>
            </a:r>
            <a:r>
              <a:rPr kumimoji="1" lang="en-US" altLang="zh-CN" sz="1600" dirty="0">
                <a:latin typeface="Songti SC" panose="02010600040101010101" pitchFamily="2" charset="-122"/>
                <a:ea typeface="Songti SC" panose="02010600040101010101" pitchFamily="2" charset="-122"/>
              </a:rPr>
              <a:t>PPO</a:t>
            </a:r>
            <a:r>
              <a:rPr kumimoji="1" lang="zh-CN" altLang="en-US" sz="1600" dirty="0">
                <a:latin typeface="Songti SC" panose="02010600040101010101" pitchFamily="2" charset="-122"/>
                <a:ea typeface="Songti SC" panose="02010600040101010101" pitchFamily="2" charset="-122"/>
              </a:rPr>
              <a:t>）和</a:t>
            </a:r>
            <a:r>
              <a:rPr kumimoji="1" lang="en-US" altLang="zh-CN" sz="1600" dirty="0">
                <a:latin typeface="Songti SC" panose="02010600040101010101" pitchFamily="2" charset="-122"/>
                <a:ea typeface="Songti SC" panose="02010600040101010101" pitchFamily="2" charset="-122"/>
              </a:rPr>
              <a:t>VPO</a:t>
            </a:r>
            <a:r>
              <a:rPr kumimoji="1" lang="zh-CN" altLang="en-US" sz="1600" dirty="0">
                <a:latin typeface="Songti SC" panose="02010600040101010101" pitchFamily="2" charset="-122"/>
                <a:ea typeface="Songti SC" panose="02010600040101010101" pitchFamily="2" charset="-122"/>
              </a:rPr>
              <a:t>是相同的。</a:t>
            </a:r>
          </a:p>
        </p:txBody>
      </p:sp>
    </p:spTree>
    <p:extLst>
      <p:ext uri="{BB962C8B-B14F-4D97-AF65-F5344CB8AC3E}">
        <p14:creationId xmlns:p14="http://schemas.microsoft.com/office/powerpoint/2010/main" val="37357117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5736</TotalTime>
  <Words>3225</Words>
  <Application>Microsoft Macintosh PowerPoint</Application>
  <PresentationFormat>宽屏</PresentationFormat>
  <Paragraphs>139</Paragraphs>
  <Slides>16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Songti SC</vt:lpstr>
      <vt:lpstr>等线</vt:lpstr>
      <vt:lpstr>等线 Light</vt:lpstr>
      <vt:lpstr>Arial</vt:lpstr>
      <vt:lpstr>Cambria Math</vt:lpstr>
      <vt:lpstr>Office 主题​​</vt:lpstr>
      <vt:lpstr>虚拟内存</vt:lpstr>
      <vt:lpstr>PowerPoint 演示文稿</vt:lpstr>
      <vt:lpstr>虚拟寻址</vt:lpstr>
      <vt:lpstr>1. 虚拟内存作为缓存的工具</vt:lpstr>
      <vt:lpstr>PowerPoint 演示文稿</vt:lpstr>
      <vt:lpstr>1.2 页命中</vt:lpstr>
      <vt:lpstr>2. 虚拟内存作为内存管理的工具</vt:lpstr>
      <vt:lpstr>3. 虚拟内存作为内存保护的工具</vt:lpstr>
      <vt:lpstr>4. 地址翻译</vt:lpstr>
      <vt:lpstr>PowerPoint 演示文稿</vt:lpstr>
      <vt:lpstr>PowerPoint 演示文稿</vt:lpstr>
      <vt:lpstr>4.1 多级页表</vt:lpstr>
      <vt:lpstr>5. Linux虚拟内存系统示例</vt:lpstr>
      <vt:lpstr>5.2 Linux缺页异常处理</vt:lpstr>
      <vt:lpstr>6. 内存映射</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虚拟内存</dc:title>
  <dc:creator>a86699</dc:creator>
  <cp:lastModifiedBy>a86699</cp:lastModifiedBy>
  <cp:revision>82</cp:revision>
  <dcterms:created xsi:type="dcterms:W3CDTF">2019-12-14T05:35:17Z</dcterms:created>
  <dcterms:modified xsi:type="dcterms:W3CDTF">2019-12-18T06:14:49Z</dcterms:modified>
</cp:coreProperties>
</file>